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43"/>
  </p:notesMasterIdLst>
  <p:handoutMasterIdLst>
    <p:handoutMasterId r:id="rId44"/>
  </p:handoutMasterIdLst>
  <p:sldIdLst>
    <p:sldId id="304" r:id="rId2"/>
    <p:sldId id="403" r:id="rId3"/>
    <p:sldId id="405" r:id="rId4"/>
    <p:sldId id="469" r:id="rId5"/>
    <p:sldId id="404" r:id="rId6"/>
    <p:sldId id="463" r:id="rId7"/>
    <p:sldId id="452" r:id="rId8"/>
    <p:sldId id="453" r:id="rId9"/>
    <p:sldId id="454" r:id="rId10"/>
    <p:sldId id="465" r:id="rId11"/>
    <p:sldId id="455" r:id="rId12"/>
    <p:sldId id="456" r:id="rId13"/>
    <p:sldId id="410" r:id="rId14"/>
    <p:sldId id="442" r:id="rId15"/>
    <p:sldId id="443" r:id="rId16"/>
    <p:sldId id="409" r:id="rId17"/>
    <p:sldId id="464" r:id="rId18"/>
    <p:sldId id="458" r:id="rId19"/>
    <p:sldId id="459" r:id="rId20"/>
    <p:sldId id="457" r:id="rId21"/>
    <p:sldId id="444" r:id="rId22"/>
    <p:sldId id="445" r:id="rId23"/>
    <p:sldId id="411" r:id="rId24"/>
    <p:sldId id="447" r:id="rId25"/>
    <p:sldId id="431" r:id="rId26"/>
    <p:sldId id="467" r:id="rId27"/>
    <p:sldId id="460" r:id="rId28"/>
    <p:sldId id="461" r:id="rId29"/>
    <p:sldId id="448" r:id="rId30"/>
    <p:sldId id="413" r:id="rId31"/>
    <p:sldId id="449" r:id="rId32"/>
    <p:sldId id="462" r:id="rId33"/>
    <p:sldId id="450" r:id="rId34"/>
    <p:sldId id="414" r:id="rId35"/>
    <p:sldId id="434" r:id="rId36"/>
    <p:sldId id="435" r:id="rId37"/>
    <p:sldId id="468" r:id="rId38"/>
    <p:sldId id="466" r:id="rId39"/>
    <p:sldId id="451" r:id="rId40"/>
    <p:sldId id="402" r:id="rId41"/>
    <p:sldId id="419" r:id="rId42"/>
  </p:sldIdLst>
  <p:sldSz cx="27432000" cy="6858000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CC6"/>
    <a:srgbClr val="F79646"/>
    <a:srgbClr val="FB11CE"/>
    <a:srgbClr val="FFFF00"/>
    <a:srgbClr val="00CCFF"/>
    <a:srgbClr val="9BBB59"/>
    <a:srgbClr val="FF9900"/>
    <a:srgbClr val="66FFFF"/>
    <a:srgbClr val="00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589" autoAdjust="0"/>
    <p:restoredTop sz="82984" autoAdjust="0"/>
  </p:normalViewPr>
  <p:slideViewPr>
    <p:cSldViewPr>
      <p:cViewPr>
        <p:scale>
          <a:sx n="49" d="100"/>
          <a:sy n="49" d="100"/>
        </p:scale>
        <p:origin x="-60" y="-1254"/>
      </p:cViewPr>
      <p:guideLst>
        <p:guide orient="horz" pos="2160"/>
        <p:guide pos="8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3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8412D8-060F-47F7-8912-5BFE43A767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41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B3EAB-2E0E-41FD-BFDF-AB740133AF9B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3543300" y="696913"/>
            <a:ext cx="13944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0C5E0-2F3B-4A90-A16E-CE46C7415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75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0C5E0-2F3B-4A90-A16E-CE46C7415C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619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0C5E0-2F3B-4A90-A16E-CE46C7415C03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2619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0C5E0-2F3B-4A90-A16E-CE46C7415C0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261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 Considerations</a:t>
            </a:r>
          </a:p>
          <a:p>
            <a:r>
              <a:rPr lang="en-US" dirty="0" smtClean="0"/>
              <a:t>-optimum</a:t>
            </a:r>
            <a:r>
              <a:rPr lang="en-US" baseline="0" dirty="0" smtClean="0"/>
              <a:t> daylight while keeping mechanical loads reasonable</a:t>
            </a:r>
          </a:p>
          <a:p>
            <a:r>
              <a:rPr lang="en-US" baseline="0" dirty="0" smtClean="0"/>
              <a:t>-architecture</a:t>
            </a:r>
          </a:p>
          <a:p>
            <a:r>
              <a:rPr lang="en-US" baseline="0" dirty="0" smtClean="0"/>
              <a:t>-access to spaces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0C5E0-2F3B-4A90-A16E-CE46C7415C0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619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0C5E0-2F3B-4A90-A16E-CE46C7415C0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619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0C5E0-2F3B-4A90-A16E-CE46C7415C0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619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 considerations:</a:t>
            </a:r>
          </a:p>
          <a:p>
            <a:r>
              <a:rPr lang="en-US" dirty="0" smtClean="0"/>
              <a:t>-controlled natural</a:t>
            </a:r>
            <a:r>
              <a:rPr lang="en-US" baseline="0" dirty="0" smtClean="0"/>
              <a:t> day lighting</a:t>
            </a:r>
          </a:p>
          <a:p>
            <a:r>
              <a:rPr lang="en-US" baseline="0" dirty="0" smtClean="0"/>
              <a:t>-indoor air quality and thermal comfort</a:t>
            </a:r>
          </a:p>
          <a:p>
            <a:r>
              <a:rPr lang="en-US" baseline="0" dirty="0" smtClean="0"/>
              <a:t>-adaptable to student needs</a:t>
            </a:r>
          </a:p>
          <a:p>
            <a:r>
              <a:rPr lang="en-US" baseline="0" dirty="0" smtClean="0"/>
              <a:t>-energy savings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0C5E0-2F3B-4A90-A16E-CE46C7415C0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619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 considerations:</a:t>
            </a:r>
          </a:p>
          <a:p>
            <a:r>
              <a:rPr lang="en-US" dirty="0" smtClean="0"/>
              <a:t>-controlled natural</a:t>
            </a:r>
            <a:r>
              <a:rPr lang="en-US" baseline="0" dirty="0" smtClean="0"/>
              <a:t> day lighting</a:t>
            </a:r>
          </a:p>
          <a:p>
            <a:r>
              <a:rPr lang="en-US" baseline="0" dirty="0" smtClean="0"/>
              <a:t>-indoor air quality and thermal comfort</a:t>
            </a:r>
          </a:p>
          <a:p>
            <a:r>
              <a:rPr lang="en-US" baseline="0" dirty="0" smtClean="0"/>
              <a:t>-adaptable to student needs</a:t>
            </a:r>
          </a:p>
          <a:p>
            <a:r>
              <a:rPr lang="en-US" baseline="0" dirty="0" smtClean="0"/>
              <a:t>-energy savings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0C5E0-2F3B-4A90-A16E-CE46C7415C0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619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 considerations:</a:t>
            </a:r>
          </a:p>
          <a:p>
            <a:r>
              <a:rPr lang="en-US" dirty="0" smtClean="0"/>
              <a:t>-controlled natural</a:t>
            </a:r>
            <a:r>
              <a:rPr lang="en-US" baseline="0" dirty="0" smtClean="0"/>
              <a:t> day lighting</a:t>
            </a:r>
          </a:p>
          <a:p>
            <a:r>
              <a:rPr lang="en-US" baseline="0" dirty="0" smtClean="0"/>
              <a:t>-indoor air quality and thermal comfort</a:t>
            </a:r>
          </a:p>
          <a:p>
            <a:r>
              <a:rPr lang="en-US" baseline="0" dirty="0" smtClean="0"/>
              <a:t>-adaptable to student needs</a:t>
            </a:r>
          </a:p>
          <a:p>
            <a:r>
              <a:rPr lang="en-US" baseline="0" dirty="0" smtClean="0"/>
              <a:t>-energy savings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0C5E0-2F3B-4A90-A16E-CE46C7415C0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619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 considerations:</a:t>
            </a:r>
          </a:p>
          <a:p>
            <a:r>
              <a:rPr lang="en-US" dirty="0" smtClean="0"/>
              <a:t>-controlled natural</a:t>
            </a:r>
            <a:r>
              <a:rPr lang="en-US" baseline="0" dirty="0" smtClean="0"/>
              <a:t> day lighting</a:t>
            </a:r>
          </a:p>
          <a:p>
            <a:r>
              <a:rPr lang="en-US" baseline="0" dirty="0" smtClean="0"/>
              <a:t>-indoor air quality and thermal comfort</a:t>
            </a:r>
          </a:p>
          <a:p>
            <a:r>
              <a:rPr lang="en-US" baseline="0" dirty="0" smtClean="0"/>
              <a:t>-adaptable to student needs</a:t>
            </a:r>
          </a:p>
          <a:p>
            <a:r>
              <a:rPr lang="en-US" baseline="0" dirty="0" smtClean="0"/>
              <a:t>-energy savings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0C5E0-2F3B-4A90-A16E-CE46C7415C0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619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 considerations:</a:t>
            </a:r>
          </a:p>
          <a:p>
            <a:r>
              <a:rPr lang="en-US" dirty="0" smtClean="0"/>
              <a:t>-controlled natural</a:t>
            </a:r>
            <a:r>
              <a:rPr lang="en-US" baseline="0" dirty="0" smtClean="0"/>
              <a:t> day lighting</a:t>
            </a:r>
          </a:p>
          <a:p>
            <a:r>
              <a:rPr lang="en-US" baseline="0" dirty="0" smtClean="0"/>
              <a:t>-indoor air quality and thermal comfort</a:t>
            </a:r>
          </a:p>
          <a:p>
            <a:r>
              <a:rPr lang="en-US" baseline="0" dirty="0" smtClean="0"/>
              <a:t>-adaptable to student needs</a:t>
            </a:r>
          </a:p>
          <a:p>
            <a:r>
              <a:rPr lang="en-US" baseline="0" dirty="0" smtClean="0"/>
              <a:t>-energy savings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0C5E0-2F3B-4A90-A16E-CE46C7415C0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61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0C5E0-2F3B-4A90-A16E-CE46C7415C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619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0C5E0-2F3B-4A90-A16E-CE46C7415C0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619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0C5E0-2F3B-4A90-A16E-CE46C7415C0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619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 Considerations</a:t>
            </a:r>
          </a:p>
          <a:p>
            <a:r>
              <a:rPr lang="en-US" dirty="0" smtClean="0"/>
              <a:t>-controlled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daylighting</a:t>
            </a:r>
            <a:r>
              <a:rPr lang="en-US" baseline="0" dirty="0" smtClean="0"/>
              <a:t> to increase productivity</a:t>
            </a:r>
          </a:p>
          <a:p>
            <a:r>
              <a:rPr lang="en-US" baseline="0" dirty="0" smtClean="0"/>
              <a:t>-thermal comfort &amp; indoor air quality</a:t>
            </a:r>
          </a:p>
          <a:p>
            <a:r>
              <a:rPr lang="en-US" baseline="0" dirty="0" smtClean="0"/>
              <a:t>-separate zoning system for grownups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0C5E0-2F3B-4A90-A16E-CE46C7415C0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619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0C5E0-2F3B-4A90-A16E-CE46C7415C0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619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0C5E0-2F3B-4A90-A16E-CE46C7415C0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619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0C5E0-2F3B-4A90-A16E-CE46C7415C0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619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0C5E0-2F3B-4A90-A16E-CE46C7415C0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619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0C5E0-2F3B-4A90-A16E-CE46C7415C0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619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0C5E0-2F3B-4A90-A16E-CE46C7415C0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619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 Considerations:</a:t>
            </a:r>
          </a:p>
          <a:p>
            <a:r>
              <a:rPr lang="en-US" dirty="0" smtClean="0"/>
              <a:t>-Ceiling space coordination between trusses, skylights, ducts, and lights</a:t>
            </a:r>
          </a:p>
          <a:p>
            <a:r>
              <a:rPr lang="en-US" dirty="0" smtClean="0"/>
              <a:t>-changing</a:t>
            </a:r>
            <a:r>
              <a:rPr lang="en-US" baseline="0" dirty="0" smtClean="0"/>
              <a:t> occupancy</a:t>
            </a:r>
          </a:p>
          <a:p>
            <a:r>
              <a:rPr lang="en-US" baseline="0" dirty="0" smtClean="0"/>
              <a:t>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0C5E0-2F3B-4A90-A16E-CE46C7415C0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61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0C5E0-2F3B-4A90-A16E-CE46C7415C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619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0C5E0-2F3B-4A90-A16E-CE46C7415C0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619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0C5E0-2F3B-4A90-A16E-CE46C7415C0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619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0C5E0-2F3B-4A90-A16E-CE46C7415C0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619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Due to site constraints we chose to renovate the existing elementary school, demolish half</a:t>
            </a:r>
            <a:r>
              <a:rPr lang="en-US" baseline="0" dirty="0" smtClean="0"/>
              <a:t> of it and renovate the rest for the clinic. We did this to keep maximum outdoor space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Design Considerations that we</a:t>
            </a:r>
            <a:r>
              <a:rPr lang="en-US" baseline="0" dirty="0" smtClean="0"/>
              <a:t> will consider:</a:t>
            </a:r>
          </a:p>
          <a:p>
            <a:r>
              <a:rPr lang="en-US" baseline="0" dirty="0" smtClean="0"/>
              <a:t>-extreme thermal loads</a:t>
            </a:r>
          </a:p>
          <a:p>
            <a:r>
              <a:rPr lang="en-US" baseline="0" dirty="0" smtClean="0"/>
              <a:t>-create a badass place that people in the community want to go to and are proud of</a:t>
            </a:r>
          </a:p>
          <a:p>
            <a:r>
              <a:rPr lang="en-US" baseline="0" dirty="0" smtClean="0"/>
              <a:t>-large roof spans</a:t>
            </a:r>
          </a:p>
          <a:p>
            <a:r>
              <a:rPr lang="en-US" baseline="0" dirty="0" smtClean="0"/>
              <a:t>-specific indoor pool requirements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0C5E0-2F3B-4A90-A16E-CE46C7415C0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619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0C5E0-2F3B-4A90-A16E-CE46C7415C0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619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0C5E0-2F3B-4A90-A16E-CE46C7415C0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619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0C5E0-2F3B-4A90-A16E-CE46C7415C0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619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0C5E0-2F3B-4A90-A16E-CE46C7415C0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619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0C5E0-2F3B-4A90-A16E-CE46C7415C0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107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0C5E0-2F3B-4A90-A16E-CE46C7415C0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61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0C5E0-2F3B-4A90-A16E-CE46C7415C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61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 Considerations:</a:t>
            </a:r>
          </a:p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0C5E0-2F3B-4A90-A16E-CE46C7415C0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261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 Considerations:</a:t>
            </a:r>
          </a:p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0C5E0-2F3B-4A90-A16E-CE46C7415C0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261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0C5E0-2F3B-4A90-A16E-CE46C7415C0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261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0C5E0-2F3B-4A90-A16E-CE46C7415C0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261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0C5E0-2F3B-4A90-A16E-CE46C7415C0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261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jpg"/><Relationship Id="rId7" Type="http://schemas.microsoft.com/office/2007/relationships/hdphoto" Target="../media/hdphoto3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microsoft.com/office/2007/relationships/hdphoto" Target="../media/hdphoto5.wdp"/><Relationship Id="rId5" Type="http://schemas.openxmlformats.org/officeDocument/2006/relationships/image" Target="../media/image25.png"/><Relationship Id="rId10" Type="http://schemas.openxmlformats.org/officeDocument/2006/relationships/image" Target="../media/image17.jpeg"/><Relationship Id="rId4" Type="http://schemas.openxmlformats.org/officeDocument/2006/relationships/image" Target="../media/image24.PNG"/><Relationship Id="rId9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jpg"/><Relationship Id="rId7" Type="http://schemas.microsoft.com/office/2007/relationships/hdphoto" Target="../media/hdphoto4.wdp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27.png"/><Relationship Id="rId5" Type="http://schemas.microsoft.com/office/2007/relationships/hdphoto" Target="../media/hdphoto3.wdp"/><Relationship Id="rId10" Type="http://schemas.openxmlformats.org/officeDocument/2006/relationships/image" Target="../media/image26.jpeg"/><Relationship Id="rId4" Type="http://schemas.openxmlformats.org/officeDocument/2006/relationships/image" Target="../media/image15.jpeg"/><Relationship Id="rId9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30.png"/><Relationship Id="rId3" Type="http://schemas.openxmlformats.org/officeDocument/2006/relationships/image" Target="../media/image1.jpg"/><Relationship Id="rId7" Type="http://schemas.microsoft.com/office/2007/relationships/hdphoto" Target="../media/hdphoto4.wdp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29.png"/><Relationship Id="rId5" Type="http://schemas.microsoft.com/office/2007/relationships/hdphoto" Target="../media/hdphoto3.wdp"/><Relationship Id="rId10" Type="http://schemas.openxmlformats.org/officeDocument/2006/relationships/image" Target="../media/image26.jpeg"/><Relationship Id="rId4" Type="http://schemas.openxmlformats.org/officeDocument/2006/relationships/image" Target="../media/image15.jpeg"/><Relationship Id="rId9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jpg"/><Relationship Id="rId7" Type="http://schemas.microsoft.com/office/2007/relationships/hdphoto" Target="../media/hdphoto4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32.jpeg"/><Relationship Id="rId5" Type="http://schemas.microsoft.com/office/2007/relationships/hdphoto" Target="../media/hdphoto3.wdp"/><Relationship Id="rId10" Type="http://schemas.openxmlformats.org/officeDocument/2006/relationships/image" Target="../media/image31.jpeg"/><Relationship Id="rId4" Type="http://schemas.openxmlformats.org/officeDocument/2006/relationships/image" Target="../media/image15.jpeg"/><Relationship Id="rId9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jpg"/><Relationship Id="rId7" Type="http://schemas.microsoft.com/office/2007/relationships/hdphoto" Target="../media/hdphoto4.wdp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34.jpeg"/><Relationship Id="rId5" Type="http://schemas.microsoft.com/office/2007/relationships/hdphoto" Target="../media/hdphoto3.wdp"/><Relationship Id="rId10" Type="http://schemas.openxmlformats.org/officeDocument/2006/relationships/image" Target="../media/image33.jpeg"/><Relationship Id="rId4" Type="http://schemas.openxmlformats.org/officeDocument/2006/relationships/image" Target="../media/image15.jpeg"/><Relationship Id="rId9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jpg"/><Relationship Id="rId7" Type="http://schemas.microsoft.com/office/2007/relationships/hdphoto" Target="../media/hdphoto4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37.png"/><Relationship Id="rId5" Type="http://schemas.microsoft.com/office/2007/relationships/hdphoto" Target="../media/hdphoto3.wdp"/><Relationship Id="rId10" Type="http://schemas.openxmlformats.org/officeDocument/2006/relationships/image" Target="../media/image36.png"/><Relationship Id="rId4" Type="http://schemas.openxmlformats.org/officeDocument/2006/relationships/image" Target="../media/image15.jpeg"/><Relationship Id="rId9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.jp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5.jpeg"/><Relationship Id="rId10" Type="http://schemas.microsoft.com/office/2007/relationships/hdphoto" Target="../media/hdphoto5.wdp"/><Relationship Id="rId4" Type="http://schemas.openxmlformats.org/officeDocument/2006/relationships/image" Target="../media/image38.PNG"/><Relationship Id="rId9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.jpg"/><Relationship Id="rId7" Type="http://schemas.openxmlformats.org/officeDocument/2006/relationships/image" Target="../media/image16.jpeg"/><Relationship Id="rId12" Type="http://schemas.microsoft.com/office/2007/relationships/hdphoto" Target="../media/hdphoto8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39.jpeg"/><Relationship Id="rId5" Type="http://schemas.openxmlformats.org/officeDocument/2006/relationships/image" Target="../media/image15.jpeg"/><Relationship Id="rId10" Type="http://schemas.microsoft.com/office/2007/relationships/hdphoto" Target="../media/hdphoto5.wdp"/><Relationship Id="rId4" Type="http://schemas.openxmlformats.org/officeDocument/2006/relationships/image" Target="../media/image38.PNG"/><Relationship Id="rId9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jpg"/><Relationship Id="rId7" Type="http://schemas.openxmlformats.org/officeDocument/2006/relationships/image" Target="../media/image15.jpeg"/><Relationship Id="rId12" Type="http://schemas.microsoft.com/office/2007/relationships/hdphoto" Target="../media/hdphoto5.wd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17.jpeg"/><Relationship Id="rId5" Type="http://schemas.microsoft.com/office/2007/relationships/hdphoto" Target="../media/hdphoto9.wdp"/><Relationship Id="rId10" Type="http://schemas.microsoft.com/office/2007/relationships/hdphoto" Target="../media/hdphoto4.wdp"/><Relationship Id="rId4" Type="http://schemas.openxmlformats.org/officeDocument/2006/relationships/image" Target="../media/image40.png"/><Relationship Id="rId9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15.jpe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microsoft.com/office/2007/relationships/hdphoto" Target="../media/hdphoto5.wdp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1.jpg"/><Relationship Id="rId15" Type="http://schemas.microsoft.com/office/2007/relationships/hdphoto" Target="../media/hdphoto4.wdp"/><Relationship Id="rId10" Type="http://schemas.openxmlformats.org/officeDocument/2006/relationships/image" Target="../media/image45.png"/><Relationship Id="rId4" Type="http://schemas.microsoft.com/office/2007/relationships/hdphoto" Target="../media/hdphoto3.wdp"/><Relationship Id="rId9" Type="http://schemas.openxmlformats.org/officeDocument/2006/relationships/image" Target="../media/image44.png"/><Relationship Id="rId1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microsoft.com/office/2007/relationships/hdphoto" Target="../media/hdphoto4.wdp"/><Relationship Id="rId18" Type="http://schemas.openxmlformats.org/officeDocument/2006/relationships/image" Target="../media/image55.png"/><Relationship Id="rId26" Type="http://schemas.openxmlformats.org/officeDocument/2006/relationships/image" Target="../media/image61.png"/><Relationship Id="rId3" Type="http://schemas.openxmlformats.org/officeDocument/2006/relationships/image" Target="../media/image1.jpg"/><Relationship Id="rId21" Type="http://schemas.openxmlformats.org/officeDocument/2006/relationships/image" Target="../media/image58.jpeg"/><Relationship Id="rId7" Type="http://schemas.openxmlformats.org/officeDocument/2006/relationships/image" Target="../media/image51.png"/><Relationship Id="rId12" Type="http://schemas.openxmlformats.org/officeDocument/2006/relationships/image" Target="../media/image16.jpeg"/><Relationship Id="rId17" Type="http://schemas.openxmlformats.org/officeDocument/2006/relationships/image" Target="../media/image54.png"/><Relationship Id="rId25" Type="http://schemas.microsoft.com/office/2007/relationships/hdphoto" Target="../media/hdphoto13.wdp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11" Type="http://schemas.microsoft.com/office/2007/relationships/hdphoto" Target="../media/hdphoto3.wdp"/><Relationship Id="rId24" Type="http://schemas.openxmlformats.org/officeDocument/2006/relationships/image" Target="../media/image60.png"/><Relationship Id="rId5" Type="http://schemas.openxmlformats.org/officeDocument/2006/relationships/image" Target="../media/image50.png"/><Relationship Id="rId15" Type="http://schemas.microsoft.com/office/2007/relationships/hdphoto" Target="../media/hdphoto5.wdp"/><Relationship Id="rId23" Type="http://schemas.microsoft.com/office/2007/relationships/hdphoto" Target="../media/hdphoto12.wdp"/><Relationship Id="rId10" Type="http://schemas.openxmlformats.org/officeDocument/2006/relationships/image" Target="../media/image15.jpeg"/><Relationship Id="rId19" Type="http://schemas.openxmlformats.org/officeDocument/2006/relationships/image" Target="../media/image56.png"/><Relationship Id="rId4" Type="http://schemas.openxmlformats.org/officeDocument/2006/relationships/image" Target="../media/image49.PNG"/><Relationship Id="rId9" Type="http://schemas.openxmlformats.org/officeDocument/2006/relationships/image" Target="../media/image52.png"/><Relationship Id="rId14" Type="http://schemas.openxmlformats.org/officeDocument/2006/relationships/image" Target="../media/image17.jpeg"/><Relationship Id="rId22" Type="http://schemas.openxmlformats.org/officeDocument/2006/relationships/image" Target="../media/image59.png"/><Relationship Id="rId27" Type="http://schemas.microsoft.com/office/2007/relationships/hdphoto" Target="../media/hdphoto14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65.png"/><Relationship Id="rId3" Type="http://schemas.openxmlformats.org/officeDocument/2006/relationships/image" Target="../media/image1.jpg"/><Relationship Id="rId7" Type="http://schemas.microsoft.com/office/2007/relationships/hdphoto" Target="../media/hdphoto4.wdp"/><Relationship Id="rId12" Type="http://schemas.openxmlformats.org/officeDocument/2006/relationships/image" Target="../media/image6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63.png"/><Relationship Id="rId5" Type="http://schemas.microsoft.com/office/2007/relationships/hdphoto" Target="../media/hdphoto3.wdp"/><Relationship Id="rId10" Type="http://schemas.openxmlformats.org/officeDocument/2006/relationships/image" Target="../media/image62.png"/><Relationship Id="rId4" Type="http://schemas.openxmlformats.org/officeDocument/2006/relationships/image" Target="../media/image15.jpeg"/><Relationship Id="rId9" Type="http://schemas.microsoft.com/office/2007/relationships/hdphoto" Target="../media/hdphoto5.wdp"/><Relationship Id="rId14" Type="http://schemas.openxmlformats.org/officeDocument/2006/relationships/image" Target="../media/image66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jpg"/><Relationship Id="rId7" Type="http://schemas.microsoft.com/office/2007/relationships/hdphoto" Target="../media/hdphoto4.wdp"/><Relationship Id="rId12" Type="http://schemas.openxmlformats.org/officeDocument/2006/relationships/image" Target="../media/image6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68.png"/><Relationship Id="rId5" Type="http://schemas.microsoft.com/office/2007/relationships/hdphoto" Target="../media/hdphoto3.wdp"/><Relationship Id="rId10" Type="http://schemas.openxmlformats.org/officeDocument/2006/relationships/image" Target="../media/image67.png"/><Relationship Id="rId4" Type="http://schemas.openxmlformats.org/officeDocument/2006/relationships/image" Target="../media/image15.jpeg"/><Relationship Id="rId9" Type="http://schemas.microsoft.com/office/2007/relationships/hdphoto" Target="../media/hdphoto5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jpg"/><Relationship Id="rId7" Type="http://schemas.microsoft.com/office/2007/relationships/hdphoto" Target="../media/hdphoto4.wdp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microsoft.com/office/2007/relationships/hdphoto" Target="../media/hdphoto3.wdp"/><Relationship Id="rId10" Type="http://schemas.openxmlformats.org/officeDocument/2006/relationships/image" Target="../media/image69.png"/><Relationship Id="rId4" Type="http://schemas.openxmlformats.org/officeDocument/2006/relationships/image" Target="../media/image15.jpeg"/><Relationship Id="rId9" Type="http://schemas.microsoft.com/office/2007/relationships/hdphoto" Target="../media/hdphoto5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jpg"/><Relationship Id="rId7" Type="http://schemas.microsoft.com/office/2007/relationships/hdphoto" Target="../media/hdphoto4.wdp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microsoft.com/office/2007/relationships/hdphoto" Target="../media/hdphoto3.wdp"/><Relationship Id="rId10" Type="http://schemas.openxmlformats.org/officeDocument/2006/relationships/image" Target="../media/image70.jpeg"/><Relationship Id="rId4" Type="http://schemas.openxmlformats.org/officeDocument/2006/relationships/image" Target="../media/image15.jpeg"/><Relationship Id="rId9" Type="http://schemas.microsoft.com/office/2007/relationships/hdphoto" Target="../media/hdphoto5.wdp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jpg"/><Relationship Id="rId7" Type="http://schemas.microsoft.com/office/2007/relationships/hdphoto" Target="../media/hdphoto4.wdp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microsoft.com/office/2007/relationships/hdphoto" Target="../media/hdphoto15.wdp"/><Relationship Id="rId5" Type="http://schemas.microsoft.com/office/2007/relationships/hdphoto" Target="../media/hdphoto3.wdp"/><Relationship Id="rId10" Type="http://schemas.openxmlformats.org/officeDocument/2006/relationships/image" Target="../media/image71.jpeg"/><Relationship Id="rId4" Type="http://schemas.openxmlformats.org/officeDocument/2006/relationships/image" Target="../media/image15.jpeg"/><Relationship Id="rId9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jpg"/><Relationship Id="rId7" Type="http://schemas.microsoft.com/office/2007/relationships/hdphoto" Target="../media/hdphoto4.wdp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73.png"/><Relationship Id="rId5" Type="http://schemas.microsoft.com/office/2007/relationships/hdphoto" Target="../media/hdphoto3.wdp"/><Relationship Id="rId10" Type="http://schemas.openxmlformats.org/officeDocument/2006/relationships/image" Target="../media/image72.jpeg"/><Relationship Id="rId4" Type="http://schemas.openxmlformats.org/officeDocument/2006/relationships/image" Target="../media/image15.jpeg"/><Relationship Id="rId9" Type="http://schemas.microsoft.com/office/2007/relationships/hdphoto" Target="../media/hdphoto5.wdp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jpg"/><Relationship Id="rId7" Type="http://schemas.microsoft.com/office/2007/relationships/hdphoto" Target="../media/hdphoto4.wdp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microsoft.com/office/2007/relationships/hdphoto" Target="../media/hdphoto3.wdp"/><Relationship Id="rId10" Type="http://schemas.openxmlformats.org/officeDocument/2006/relationships/image" Target="../media/image72.jpeg"/><Relationship Id="rId4" Type="http://schemas.openxmlformats.org/officeDocument/2006/relationships/image" Target="../media/image15.jpeg"/><Relationship Id="rId9" Type="http://schemas.microsoft.com/office/2007/relationships/hdphoto" Target="../media/hdphoto5.wdp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jpg"/><Relationship Id="rId7" Type="http://schemas.microsoft.com/office/2007/relationships/hdphoto" Target="../media/hdphoto4.wdp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75.jpeg"/><Relationship Id="rId5" Type="http://schemas.microsoft.com/office/2007/relationships/hdphoto" Target="../media/hdphoto3.wdp"/><Relationship Id="rId10" Type="http://schemas.openxmlformats.org/officeDocument/2006/relationships/image" Target="../media/image74.png"/><Relationship Id="rId4" Type="http://schemas.openxmlformats.org/officeDocument/2006/relationships/image" Target="../media/image15.jpeg"/><Relationship Id="rId9" Type="http://schemas.microsoft.com/office/2007/relationships/hdphoto" Target="../media/hdphoto5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microsoft.com/office/2007/relationships/hdphoto" Target="../media/hdphoto16.wdp"/><Relationship Id="rId4" Type="http://schemas.openxmlformats.org/officeDocument/2006/relationships/image" Target="../media/image7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8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jpg"/><Relationship Id="rId5" Type="http://schemas.openxmlformats.org/officeDocument/2006/relationships/image" Target="../media/image78.png"/><Relationship Id="rId4" Type="http://schemas.openxmlformats.org/officeDocument/2006/relationships/image" Target="../media/image79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g"/><Relationship Id="rId3" Type="http://schemas.openxmlformats.org/officeDocument/2006/relationships/image" Target="../media/image1.jp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86.pn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jpg"/><Relationship Id="rId7" Type="http://schemas.microsoft.com/office/2007/relationships/hdphoto" Target="../media/hdphoto4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19.jpeg"/><Relationship Id="rId5" Type="http://schemas.microsoft.com/office/2007/relationships/hdphoto" Target="../media/hdphoto3.wdp"/><Relationship Id="rId10" Type="http://schemas.openxmlformats.org/officeDocument/2006/relationships/image" Target="../media/image18.png"/><Relationship Id="rId4" Type="http://schemas.openxmlformats.org/officeDocument/2006/relationships/image" Target="../media/image15.jpeg"/><Relationship Id="rId9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jpg"/><Relationship Id="rId7" Type="http://schemas.microsoft.com/office/2007/relationships/hdphoto" Target="../media/hdphoto3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microsoft.com/office/2007/relationships/hdphoto" Target="../media/hdphoto5.wdp"/><Relationship Id="rId5" Type="http://schemas.openxmlformats.org/officeDocument/2006/relationships/image" Target="../media/image21.png"/><Relationship Id="rId10" Type="http://schemas.openxmlformats.org/officeDocument/2006/relationships/image" Target="../media/image17.jpeg"/><Relationship Id="rId4" Type="http://schemas.openxmlformats.org/officeDocument/2006/relationships/image" Target="../media/image20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microsoft.com/office/2007/relationships/hdphoto" Target="../media/hdphoto5.wdp"/><Relationship Id="rId3" Type="http://schemas.openxmlformats.org/officeDocument/2006/relationships/image" Target="../media/image1.jpg"/><Relationship Id="rId7" Type="http://schemas.microsoft.com/office/2007/relationships/hdphoto" Target="../media/hdphoto7.wdp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microsoft.com/office/2007/relationships/hdphoto" Target="../media/hdphoto4.wdp"/><Relationship Id="rId5" Type="http://schemas.microsoft.com/office/2007/relationships/hdphoto" Target="../media/hdphoto6.wdp"/><Relationship Id="rId10" Type="http://schemas.openxmlformats.org/officeDocument/2006/relationships/image" Target="../media/image16.jpeg"/><Relationship Id="rId4" Type="http://schemas.openxmlformats.org/officeDocument/2006/relationships/image" Target="../media/image22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236823"/>
            <a:ext cx="5016500" cy="15157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07500" y="1624548"/>
            <a:ext cx="8991600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Presentation 4: Proposal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AEI Student Competition:</a:t>
            </a:r>
          </a:p>
          <a:p>
            <a:pPr algn="ctr"/>
            <a:endParaRPr lang="en-US" sz="4000" dirty="0" smtClean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Reading School District Elementary School</a:t>
            </a:r>
            <a:endParaRPr lang="en-US" sz="40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507341"/>
            <a:ext cx="3048000" cy="290285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0"/>
            <a:ext cx="27432000" cy="43088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3000" y="1843950"/>
            <a:ext cx="7010400" cy="31700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numCol="2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Construction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Jenna </a:t>
            </a:r>
            <a:r>
              <a:rPr lang="en-US" sz="2000" dirty="0" err="1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Dumke</a:t>
            </a:r>
            <a:endParaRPr lang="en-US" sz="2000" dirty="0" smtClean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Jeff </a:t>
            </a:r>
            <a:r>
              <a:rPr lang="en-US" sz="2000" dirty="0" err="1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Sopinski</a:t>
            </a:r>
            <a:endParaRPr lang="en-US" sz="2000" dirty="0" smtClean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  <a:p>
            <a:r>
              <a:rPr lang="en-US" sz="2000" u="sng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Structural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Patrick </a:t>
            </a:r>
            <a:r>
              <a:rPr lang="en-US" sz="2000" dirty="0" err="1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Zuza</a:t>
            </a:r>
            <a:endParaRPr lang="en-US" sz="2000" dirty="0" smtClean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Emily </a:t>
            </a:r>
            <a:r>
              <a:rPr lang="en-US" sz="2000" dirty="0" err="1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Wychock</a:t>
            </a:r>
            <a:endParaRPr lang="en-US" sz="2000" dirty="0" smtClean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  <a:p>
            <a:r>
              <a:rPr lang="en-US" sz="2000" u="sng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Lighting/Electrical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Abby Kun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Amanda Small</a:t>
            </a:r>
          </a:p>
          <a:p>
            <a:endParaRPr lang="en-US" sz="20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  <a:p>
            <a:r>
              <a:rPr lang="en-US" sz="2000" u="sng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Mechanical</a:t>
            </a:r>
          </a:p>
          <a:p>
            <a:r>
              <a:rPr lang="en-US" sz="2000" dirty="0" err="1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Kristiana</a:t>
            </a:r>
            <a:r>
              <a:rPr lang="en-US" sz="20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McMunn</a:t>
            </a:r>
            <a:endParaRPr lang="en-US" sz="2000" dirty="0" smtClean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Mike </a:t>
            </a:r>
            <a:r>
              <a:rPr lang="en-US" sz="2000" dirty="0" err="1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Hoffacker</a:t>
            </a:r>
            <a:endParaRPr lang="en-US" sz="20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546" y="1981200"/>
            <a:ext cx="960850" cy="9003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128" y="3299767"/>
            <a:ext cx="971966" cy="8945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708" y="3429000"/>
            <a:ext cx="522384" cy="5308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057762"/>
            <a:ext cx="838200" cy="747183"/>
          </a:xfrm>
          <a:prstGeom prst="rect">
            <a:avLst/>
          </a:prstGeom>
        </p:spPr>
      </p:pic>
      <p:pic>
        <p:nvPicPr>
          <p:cNvPr id="16" name="Picture 15" descr="Y:\AEI Team 1\Powerpoint Template\Renderings\Render 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0" y="2170340"/>
            <a:ext cx="8229600" cy="269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2743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goals				BIM				schedule				site				packages				 renovation				 results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dobe Kaiti Std R" pitchFamily="18" charset="-128"/>
              <a:ea typeface="Adobe Kaiti Std R" pitchFamily="18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15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0"/>
            <a:ext cx="27432000" cy="43088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97" y="451482"/>
            <a:ext cx="2521857" cy="762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226550" y="609600"/>
            <a:ext cx="8991600" cy="7078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Enclosure</a:t>
            </a:r>
            <a:endParaRPr lang="en-US" sz="40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20200" y="2523976"/>
            <a:ext cx="8991600" cy="15696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create a functional barrier from exterior elements while maintaining aesthetic appeal &amp; interior comfort.</a:t>
            </a:r>
            <a:endParaRPr lang="en-US" sz="3200" u="sng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43000" y="1327525"/>
            <a:ext cx="6882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Light Shelf and Clerestory Layout</a:t>
            </a:r>
            <a:endParaRPr lang="en-US" sz="32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7" y="1412826"/>
            <a:ext cx="8229600" cy="377388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42844" y="3148872"/>
            <a:ext cx="38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778802" y="3277483"/>
            <a:ext cx="38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371600" y="3847556"/>
            <a:ext cx="38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99956" y="4044075"/>
            <a:ext cx="38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198718" y="1298132"/>
            <a:ext cx="17998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Clerestory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73913" y="5303167"/>
            <a:ext cx="20271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Clerestory &amp; </a:t>
            </a:r>
            <a:r>
              <a:rPr lang="en-US" dirty="0" err="1" smtClean="0">
                <a:solidFill>
                  <a:schemeClr val="bg1"/>
                </a:solidFill>
              </a:rPr>
              <a:t>Lightshelf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181600" y="3810000"/>
            <a:ext cx="3048000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371600" y="3048001"/>
            <a:ext cx="0" cy="1426962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515100" y="3346396"/>
            <a:ext cx="38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59802" y="2308532"/>
            <a:ext cx="38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07548" y="4954595"/>
            <a:ext cx="1866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Curtain Walls</a:t>
            </a:r>
          </a:p>
          <a:p>
            <a:endParaRPr lang="en-US" dirty="0">
              <a:solidFill>
                <a:srgbClr val="FF00FF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3886200" y="1729019"/>
            <a:ext cx="990600" cy="709381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4584357" y="3847557"/>
            <a:ext cx="978243" cy="110703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1371600" y="3579760"/>
            <a:ext cx="2514600" cy="1374835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7324572" y="4401076"/>
            <a:ext cx="0" cy="984405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068043" y="5291805"/>
            <a:ext cx="20271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Lightshelf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1991059" y="4062999"/>
            <a:ext cx="1359243" cy="1276317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 flipV="1">
            <a:off x="1250631" y="4474963"/>
            <a:ext cx="485303" cy="86435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0" y="0"/>
            <a:ext cx="2743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goals				BIM				schedule				site				</a:t>
            </a:r>
            <a:r>
              <a:rPr lang="en-US" dirty="0" smtClean="0"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packages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				 renovation				 results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dobe Kaiti Std R" pitchFamily="18" charset="-128"/>
              <a:ea typeface="Adobe Kaiti Std R" pitchFamily="18" charset="-128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205641" y="4564503"/>
            <a:ext cx="55625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Panels attached to steel frame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Bay spacing to accommodate desired window area</a:t>
            </a:r>
          </a:p>
        </p:txBody>
      </p: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8682" y="1219478"/>
            <a:ext cx="6756518" cy="3123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22" t="30458" r="19451" b="34771"/>
          <a:stretch/>
        </p:blipFill>
        <p:spPr>
          <a:xfrm>
            <a:off x="9104245" y="5406398"/>
            <a:ext cx="3149381" cy="124845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75" t="29914" r="22752" b="35043"/>
          <a:stretch/>
        </p:blipFill>
        <p:spPr>
          <a:xfrm>
            <a:off x="12208117" y="5412034"/>
            <a:ext cx="3011214" cy="125820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8" t="28331" r="21653" b="35835"/>
          <a:stretch/>
        </p:blipFill>
        <p:spPr>
          <a:xfrm>
            <a:off x="15171889" y="5389503"/>
            <a:ext cx="3121572" cy="1282243"/>
          </a:xfrm>
          <a:prstGeom prst="rect">
            <a:avLst/>
          </a:prstGeom>
        </p:spPr>
      </p:pic>
      <p:cxnSp>
        <p:nvCxnSpPr>
          <p:cNvPr id="48" name="Straight Connector 47"/>
          <p:cNvCxnSpPr/>
          <p:nvPr/>
        </p:nvCxnSpPr>
        <p:spPr>
          <a:xfrm flipH="1">
            <a:off x="11133826" y="5832896"/>
            <a:ext cx="9057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10896600" y="6570452"/>
            <a:ext cx="1143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2039600" y="5832896"/>
            <a:ext cx="0" cy="7375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9533626" y="5992488"/>
            <a:ext cx="1066800" cy="5520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9991503" y="5543689"/>
            <a:ext cx="936417" cy="4737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9261896" y="5478539"/>
            <a:ext cx="0" cy="2760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9317970" y="5754582"/>
            <a:ext cx="0" cy="2163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9261896" y="5970917"/>
            <a:ext cx="11504" cy="5736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9276132" y="5741501"/>
            <a:ext cx="474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9257303" y="5967366"/>
            <a:ext cx="718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9533626" y="5992488"/>
            <a:ext cx="11504" cy="5520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9246084" y="6532976"/>
            <a:ext cx="2934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9246084" y="5478539"/>
            <a:ext cx="4313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 flipV="1">
            <a:off x="9677400" y="5478539"/>
            <a:ext cx="314103" cy="651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10911512" y="5741501"/>
            <a:ext cx="157050" cy="2759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10577986" y="6415642"/>
            <a:ext cx="88384" cy="1379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11054036" y="5731240"/>
            <a:ext cx="79790" cy="493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11133826" y="5780574"/>
            <a:ext cx="0" cy="597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10669074" y="6442357"/>
            <a:ext cx="258846" cy="1280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14197609" y="5854728"/>
            <a:ext cx="9057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13960383" y="6592284"/>
            <a:ext cx="1143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15103383" y="5854728"/>
            <a:ext cx="0" cy="7375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12608913" y="6116813"/>
            <a:ext cx="1032856" cy="5042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13055286" y="5565521"/>
            <a:ext cx="936417" cy="4737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2325679" y="5500371"/>
            <a:ext cx="0" cy="2760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2253626" y="5765789"/>
            <a:ext cx="0" cy="2163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2325679" y="5992749"/>
            <a:ext cx="11504" cy="5736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12235116" y="5753072"/>
            <a:ext cx="96457" cy="35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12237980" y="5989198"/>
            <a:ext cx="109225" cy="20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12597409" y="6116813"/>
            <a:ext cx="11504" cy="4495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>
            <a:off x="12309867" y="6554808"/>
            <a:ext cx="2934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>
            <a:off x="12309867" y="5500371"/>
            <a:ext cx="4313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12741183" y="5500371"/>
            <a:ext cx="314103" cy="651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13975295" y="5763333"/>
            <a:ext cx="157050" cy="2759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13641769" y="6442357"/>
            <a:ext cx="71955" cy="1499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14117819" y="5753072"/>
            <a:ext cx="79790" cy="493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14197609" y="5802406"/>
            <a:ext cx="0" cy="597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13716000" y="6442357"/>
            <a:ext cx="275703" cy="1499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>
            <a:off x="17229826" y="5883500"/>
            <a:ext cx="9057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16992600" y="6621056"/>
            <a:ext cx="1143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18135600" y="5883500"/>
            <a:ext cx="0" cy="7375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 flipV="1">
            <a:off x="15629626" y="6043092"/>
            <a:ext cx="1066800" cy="5520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16087503" y="5594293"/>
            <a:ext cx="936417" cy="4737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>
            <a:off x="15635378" y="5532946"/>
            <a:ext cx="11504" cy="5101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>
            <a:off x="15629626" y="5529143"/>
            <a:ext cx="143774" cy="38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 flipV="1">
            <a:off x="15773400" y="5529143"/>
            <a:ext cx="314103" cy="651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>
            <a:off x="17007512" y="5792105"/>
            <a:ext cx="157050" cy="2759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16673986" y="6466246"/>
            <a:ext cx="88384" cy="1379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 flipV="1">
            <a:off x="17150036" y="5781844"/>
            <a:ext cx="79790" cy="493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17229826" y="5831178"/>
            <a:ext cx="0" cy="597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 flipV="1">
            <a:off x="16765074" y="6492961"/>
            <a:ext cx="258846" cy="1280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81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0"/>
            <a:ext cx="27432000" cy="43088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97" y="451482"/>
            <a:ext cx="2521857" cy="762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226550" y="609600"/>
            <a:ext cx="8991600" cy="7078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Enclosure</a:t>
            </a:r>
            <a:endParaRPr lang="en-US" sz="40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22" t="30458" r="19451" b="34771"/>
          <a:stretch/>
        </p:blipFill>
        <p:spPr>
          <a:xfrm>
            <a:off x="9104245" y="5406398"/>
            <a:ext cx="3149381" cy="12484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75" t="29914" r="22752" b="35043"/>
          <a:stretch/>
        </p:blipFill>
        <p:spPr>
          <a:xfrm>
            <a:off x="12208117" y="5412034"/>
            <a:ext cx="3011214" cy="12582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8" t="28331" r="21653" b="35835"/>
          <a:stretch/>
        </p:blipFill>
        <p:spPr>
          <a:xfrm>
            <a:off x="15171889" y="5389503"/>
            <a:ext cx="3121572" cy="128224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378616" y="657135"/>
            <a:ext cx="90678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ROOF DESIGN GOALS</a:t>
            </a:r>
            <a:r>
              <a:rPr lang="en-US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/>
            </a:r>
            <a:br>
              <a:rPr lang="en-US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</a:br>
            <a:r>
              <a:rPr lang="en-US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To achieve our target U-value, while </a:t>
            </a:r>
            <a:r>
              <a:rPr lang="en-US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minimizing additional structure costs </a:t>
            </a:r>
            <a:r>
              <a:rPr lang="en-US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and optimizing energy efficiency and constructability.</a:t>
            </a:r>
            <a:br>
              <a:rPr lang="en-US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</a:br>
            <a:r>
              <a:rPr lang="en-US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/>
            </a:r>
            <a:br>
              <a:rPr lang="en-US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</a:br>
            <a:r>
              <a:rPr lang="en-US" b="1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ROOF DESIGN CRITERIA</a:t>
            </a:r>
            <a:r>
              <a:rPr lang="en-US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/>
            </a:r>
            <a:br>
              <a:rPr lang="en-US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</a:br>
            <a:r>
              <a:rPr lang="en-US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ASHRAE 90.1 U-value = 0.048 with insulation entirely above deck, </a:t>
            </a:r>
            <a:r>
              <a:rPr lang="en-US" dirty="0" err="1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c.i.</a:t>
            </a:r>
            <a:r>
              <a:rPr lang="en-US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/>
            </a:r>
            <a:br>
              <a:rPr lang="en-US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</a:br>
            <a:r>
              <a:rPr lang="en-US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ASHRAE 50% energy savings recommended U-value = 0.0333 with </a:t>
            </a:r>
            <a:r>
              <a:rPr lang="en-US" dirty="0" err="1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c.i</a:t>
            </a:r>
            <a:endParaRPr lang="en-US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378616" y="3558187"/>
            <a:ext cx="6096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RESULTS</a:t>
            </a:r>
            <a:r>
              <a:rPr lang="en-US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/>
            </a:r>
            <a:br>
              <a:rPr lang="en-US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</a:br>
            <a:r>
              <a:rPr lang="en-US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Our Roof: U-value = 0.0333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44000" y="2011481"/>
            <a:ext cx="851402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Green Roof Depth: 4”</a:t>
            </a:r>
          </a:p>
          <a:p>
            <a:endParaRPr lang="en-US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  <a:p>
            <a:r>
              <a:rPr lang="en-US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Compared </a:t>
            </a:r>
            <a:r>
              <a:rPr lang="en-US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to a dark roof </a:t>
            </a:r>
            <a:r>
              <a:rPr lang="en-US" i="1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:</a:t>
            </a:r>
            <a:endParaRPr lang="en-US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  <a:p>
            <a:r>
              <a:rPr lang="en-US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Electrical</a:t>
            </a:r>
            <a:r>
              <a:rPr lang="en-US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:	</a:t>
            </a:r>
            <a:r>
              <a:rPr lang="en-US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		3179.2 </a:t>
            </a:r>
            <a:r>
              <a:rPr lang="en-US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kWh	</a:t>
            </a:r>
            <a:endParaRPr lang="en-US" dirty="0" smtClean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  <a:p>
            <a:r>
              <a:rPr lang="en-US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Total </a:t>
            </a:r>
            <a:r>
              <a:rPr lang="en-US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Energy Cost Savings:	$407.40	</a:t>
            </a:r>
            <a:endParaRPr lang="en-US" dirty="0" smtClean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  <a:p>
            <a:endParaRPr lang="en-US" dirty="0" smtClean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  <a:p>
            <a:r>
              <a:rPr lang="en-US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Compared to a white roof </a:t>
            </a:r>
            <a:r>
              <a:rPr lang="en-US" i="1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:</a:t>
            </a:r>
          </a:p>
          <a:p>
            <a:r>
              <a:rPr lang="en-US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Electrical</a:t>
            </a:r>
            <a:r>
              <a:rPr lang="en-US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:	</a:t>
            </a:r>
            <a:r>
              <a:rPr lang="en-US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		1707.7 kWh</a:t>
            </a:r>
          </a:p>
          <a:p>
            <a:r>
              <a:rPr lang="en-US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Total </a:t>
            </a:r>
            <a:r>
              <a:rPr lang="en-US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Energy Cost Savings:	$288.79</a:t>
            </a:r>
          </a:p>
        </p:txBody>
      </p:sp>
      <p:pic>
        <p:nvPicPr>
          <p:cNvPr id="18" name="Picture 17" descr="https://lh4.googleusercontent.com/TmCFUe_j1dDQ-9OrLqOYzlYG-ySKdrOKdXyQFy7xmwODzF8JSGaOfy3su7yVsAB3NYpRm12-Fa7-ZacD59c6yWVcwj6gCWQ3fpUHSKKcVjiaL4tM5404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3290" y="3558187"/>
            <a:ext cx="3724275" cy="300418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0744200" y="1298132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Green Roof Analysis</a:t>
            </a:r>
            <a:endParaRPr lang="en-US" sz="32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4200" y="2026258"/>
            <a:ext cx="3667125" cy="335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7175921" y="4438140"/>
            <a:ext cx="1042229" cy="838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33400" y="1969978"/>
            <a:ext cx="43434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CONSTRUCTABILITY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Lightweight system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Minimal maintenance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Retains rainwater during droughts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Open joint assembly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Access to substrate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600" dirty="0" smtClean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600" dirty="0" smtClean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985640"/>
            <a:ext cx="3781425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Freeform 19"/>
          <p:cNvSpPr/>
          <p:nvPr/>
        </p:nvSpPr>
        <p:spPr>
          <a:xfrm>
            <a:off x="15372519" y="5534112"/>
            <a:ext cx="228601" cy="1049369"/>
          </a:xfrm>
          <a:custGeom>
            <a:avLst/>
            <a:gdLst>
              <a:gd name="connsiteX0" fmla="*/ 0 w 847083"/>
              <a:gd name="connsiteY0" fmla="*/ 0 h 3220034"/>
              <a:gd name="connsiteX1" fmla="*/ 5610 w 847083"/>
              <a:gd name="connsiteY1" fmla="*/ 2990032 h 3220034"/>
              <a:gd name="connsiteX2" fmla="*/ 89757 w 847083"/>
              <a:gd name="connsiteY2" fmla="*/ 2990032 h 3220034"/>
              <a:gd name="connsiteX3" fmla="*/ 95367 w 847083"/>
              <a:gd name="connsiteY3" fmla="*/ 3220034 h 3220034"/>
              <a:gd name="connsiteX4" fmla="*/ 847083 w 847083"/>
              <a:gd name="connsiteY4" fmla="*/ 3203205 h 3220034"/>
              <a:gd name="connsiteX5" fmla="*/ 847083 w 847083"/>
              <a:gd name="connsiteY5" fmla="*/ 1172452 h 3220034"/>
              <a:gd name="connsiteX6" fmla="*/ 796594 w 847083"/>
              <a:gd name="connsiteY6" fmla="*/ 1172452 h 3220034"/>
              <a:gd name="connsiteX7" fmla="*/ 790984 w 847083"/>
              <a:gd name="connsiteY7" fmla="*/ 185124 h 3220034"/>
              <a:gd name="connsiteX8" fmla="*/ 706837 w 847083"/>
              <a:gd name="connsiteY8" fmla="*/ 179514 h 3220034"/>
              <a:gd name="connsiteX9" fmla="*/ 701227 w 847083"/>
              <a:gd name="connsiteY9" fmla="*/ 5610 h 3220034"/>
              <a:gd name="connsiteX10" fmla="*/ 0 w 847083"/>
              <a:gd name="connsiteY10" fmla="*/ 0 h 3220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7083" h="3220034">
                <a:moveTo>
                  <a:pt x="0" y="0"/>
                </a:moveTo>
                <a:lnTo>
                  <a:pt x="5610" y="2990032"/>
                </a:lnTo>
                <a:lnTo>
                  <a:pt x="89757" y="2990032"/>
                </a:lnTo>
                <a:lnTo>
                  <a:pt x="95367" y="3220034"/>
                </a:lnTo>
                <a:lnTo>
                  <a:pt x="847083" y="3203205"/>
                </a:lnTo>
                <a:lnTo>
                  <a:pt x="847083" y="1172452"/>
                </a:lnTo>
                <a:lnTo>
                  <a:pt x="796594" y="1172452"/>
                </a:lnTo>
                <a:lnTo>
                  <a:pt x="790984" y="185124"/>
                </a:lnTo>
                <a:lnTo>
                  <a:pt x="706837" y="179514"/>
                </a:lnTo>
                <a:lnTo>
                  <a:pt x="701227" y="5610"/>
                </a:lnTo>
                <a:lnTo>
                  <a:pt x="0" y="0"/>
                </a:lnTo>
                <a:close/>
              </a:path>
            </a:pathLst>
          </a:custGeom>
          <a:solidFill>
            <a:srgbClr val="9BBB59">
              <a:alpha val="2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2743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goals				BIM				schedule				site				</a:t>
            </a:r>
            <a:r>
              <a:rPr lang="en-US" dirty="0" smtClean="0"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packages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				 renovation				 results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dobe Kaiti Std R" pitchFamily="18" charset="-128"/>
              <a:ea typeface="Adobe Kaiti Std R" pitchFamily="18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63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0"/>
            <a:ext cx="27432000" cy="43088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97" y="451482"/>
            <a:ext cx="2521857" cy="762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226550" y="609600"/>
            <a:ext cx="8991600" cy="7078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Enclosure</a:t>
            </a:r>
            <a:endParaRPr lang="en-US" sz="40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22" t="30458" r="19451" b="34771"/>
          <a:stretch/>
        </p:blipFill>
        <p:spPr>
          <a:xfrm>
            <a:off x="9104245" y="5406398"/>
            <a:ext cx="3149381" cy="12484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75" t="29914" r="22752" b="35043"/>
          <a:stretch/>
        </p:blipFill>
        <p:spPr>
          <a:xfrm>
            <a:off x="12208117" y="5412034"/>
            <a:ext cx="3011214" cy="12582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8" t="28331" r="21653" b="35835"/>
          <a:stretch/>
        </p:blipFill>
        <p:spPr>
          <a:xfrm>
            <a:off x="15171889" y="5389503"/>
            <a:ext cx="3121572" cy="128224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50631" y="1524000"/>
            <a:ext cx="70866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solidFill>
                <a:prstClr val="white"/>
              </a:solidFill>
            </a:endParaRPr>
          </a:p>
          <a:p>
            <a:r>
              <a:rPr lang="en-US" b="1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WALL:		</a:t>
            </a:r>
            <a:r>
              <a:rPr lang="en-US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U-Value = </a:t>
            </a:r>
            <a:r>
              <a:rPr lang="en-US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0.383</a:t>
            </a:r>
            <a:endParaRPr lang="en-US" b="1" dirty="0" smtClean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  <a:p>
            <a:r>
              <a:rPr lang="en-US" b="1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ROOF:		</a:t>
            </a:r>
            <a:r>
              <a:rPr lang="en-US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U-value = </a:t>
            </a:r>
            <a:r>
              <a:rPr lang="en-US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0.033</a:t>
            </a:r>
            <a:endParaRPr lang="en-US" b="1" dirty="0" smtClean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  <a:p>
            <a:r>
              <a:rPr lang="en-US" b="1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WINDOW:	</a:t>
            </a:r>
            <a:r>
              <a:rPr lang="en-US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U-Value = </a:t>
            </a:r>
            <a:r>
              <a:rPr lang="en-US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0.540, </a:t>
            </a:r>
            <a:r>
              <a:rPr lang="en-US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SHGC = 0.4, VT = 0.6</a:t>
            </a:r>
          </a:p>
          <a:p>
            <a:endParaRPr lang="en-US" b="1" dirty="0" smtClean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  <a:p>
            <a:r>
              <a:rPr lang="en-US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/>
            </a:r>
            <a:br>
              <a:rPr lang="en-US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</a:br>
            <a:endParaRPr lang="en-US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18" name="Picture 17" descr="https://lh4.googleusercontent.com/TmCFUe_j1dDQ-9OrLqOYzlYG-ySKdrOKdXyQFy7xmwODzF8JSGaOfy3su7yVsAB3NYpRm12-Fa7-ZacD59c6yWVcwj6gCWQ3fpUHSKKcVjiaL4tM5404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031" y="3869848"/>
            <a:ext cx="2743200" cy="2171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0" y="1871484"/>
            <a:ext cx="5943600" cy="38073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269200" y="1213482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ENTIRE ENCLOSURE ENERGY SAVINGS</a:t>
            </a:r>
            <a:endParaRPr lang="en-US" sz="24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20" name="Picture 19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60" y="3505200"/>
            <a:ext cx="2286000" cy="286639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744200" y="1298132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Results</a:t>
            </a:r>
            <a:endParaRPr lang="en-US" sz="32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0"/>
            <a:ext cx="2743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goals				BIM				schedule				site				</a:t>
            </a:r>
            <a:r>
              <a:rPr lang="en-US" dirty="0" smtClean="0"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packages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				 renovation				 results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dobe Kaiti Std R" pitchFamily="18" charset="-128"/>
              <a:ea typeface="Adobe Kaiti Std R" pitchFamily="18" charset="-128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20200" y="2523976"/>
            <a:ext cx="8991600" cy="15696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create a functional barrier from exterior elements while maintaining aesthetic appeal &amp; interior comfort.</a:t>
            </a:r>
            <a:endParaRPr lang="en-US" sz="3200" u="sng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7" t="2612"/>
          <a:stretch/>
        </p:blipFill>
        <p:spPr bwMode="auto">
          <a:xfrm>
            <a:off x="2743200" y="3703742"/>
            <a:ext cx="2564221" cy="2544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220793" y="5478320"/>
            <a:ext cx="6934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Reduced energy use intensity by 22 </a:t>
            </a:r>
            <a:r>
              <a:rPr lang="en-US" dirty="0" err="1" smtClean="0">
                <a:solidFill>
                  <a:schemeClr val="bg1"/>
                </a:solidFill>
              </a:rPr>
              <a:t>kBTU</a:t>
            </a:r>
            <a:r>
              <a:rPr lang="en-US" dirty="0" smtClean="0">
                <a:solidFill>
                  <a:schemeClr val="bg1"/>
                </a:solidFill>
              </a:rPr>
              <a:t>/ft^2-yr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(represents all selected enclosure materials with a ground source heat pump system)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20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0"/>
            <a:ext cx="27432000" cy="43088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97" y="451482"/>
            <a:ext cx="2521857" cy="762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226550" y="609600"/>
            <a:ext cx="8991600" cy="7078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Atrium</a:t>
            </a:r>
            <a:endParaRPr lang="en-US" sz="40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20200" y="2638047"/>
            <a:ext cx="8991600" cy="10772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create an attractive &amp; secure entrance to welcome students, faculty, and guests.</a:t>
            </a:r>
            <a:endParaRPr lang="en-US" sz="32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2743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goals				BIM				schedule				site				</a:t>
            </a:r>
            <a:r>
              <a:rPr lang="en-US" dirty="0" smtClean="0"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packages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				 renovation				 results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dobe Kaiti Std R" pitchFamily="18" charset="-128"/>
              <a:ea typeface="Adobe Kaiti Std R" pitchFamily="18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77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0"/>
            <a:ext cx="27432000" cy="43088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97" y="451482"/>
            <a:ext cx="2521857" cy="762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226550" y="609600"/>
            <a:ext cx="8991600" cy="7078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Atrium</a:t>
            </a:r>
            <a:endParaRPr lang="en-US" sz="40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22" t="30458" r="19451" b="34771"/>
          <a:stretch/>
        </p:blipFill>
        <p:spPr>
          <a:xfrm>
            <a:off x="9104245" y="5406398"/>
            <a:ext cx="3149381" cy="12484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75" t="29914" r="22752" b="35043"/>
          <a:stretch/>
        </p:blipFill>
        <p:spPr>
          <a:xfrm>
            <a:off x="12208117" y="5412034"/>
            <a:ext cx="3011214" cy="12582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8" t="28331" r="21653" b="35835"/>
          <a:stretch/>
        </p:blipFill>
        <p:spPr>
          <a:xfrm>
            <a:off x="15171889" y="5389503"/>
            <a:ext cx="3121572" cy="128224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1623414">
            <a:off x="10733833" y="5978005"/>
            <a:ext cx="163335" cy="232402"/>
          </a:xfrm>
          <a:prstGeom prst="rect">
            <a:avLst/>
          </a:prstGeom>
          <a:solidFill>
            <a:srgbClr val="4BACC6">
              <a:alpha val="30196"/>
            </a:srgb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1623414">
            <a:off x="13773244" y="6049410"/>
            <a:ext cx="163335" cy="232402"/>
          </a:xfrm>
          <a:prstGeom prst="rect">
            <a:avLst/>
          </a:prstGeom>
          <a:solidFill>
            <a:srgbClr val="4BACC6">
              <a:alpha val="30196"/>
            </a:srgb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1623414">
            <a:off x="16802230" y="6067086"/>
            <a:ext cx="163335" cy="232402"/>
          </a:xfrm>
          <a:prstGeom prst="rect">
            <a:avLst/>
          </a:prstGeom>
          <a:solidFill>
            <a:srgbClr val="4BACC6">
              <a:alpha val="30196"/>
            </a:srgb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Y:\AEI Team 1\Disciplines\Lighting\Presentation 4\New #D Section of Atrium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20965"/>
            <a:ext cx="3421369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Y:\AEI Team 1\Disciplines\Lighting\Presentation 4\Perspective Inside Atrium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898" y="1317486"/>
            <a:ext cx="3051934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0" y="0"/>
            <a:ext cx="2743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goals				BIM				schedule				site				</a:t>
            </a:r>
            <a:r>
              <a:rPr lang="en-US" dirty="0" smtClean="0"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packages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				 renovation				 results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dobe Kaiti Std R" pitchFamily="18" charset="-128"/>
              <a:ea typeface="Adobe Kaiti Std R" pitchFamily="18" charset="-128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220200" y="2638047"/>
            <a:ext cx="8991600" cy="10772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create an attractive &amp; secure entrance to welcome students, faculty, and guests.</a:t>
            </a:r>
            <a:endParaRPr lang="en-US" sz="32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726400" y="1613118"/>
            <a:ext cx="5257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DESIGN CONSIDERATIONS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Mechanical loads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Glass – high solar loads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Air must be supplied for all three floors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Glare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Diffuse </a:t>
            </a:r>
            <a:r>
              <a:rPr lang="en-US" sz="2600" dirty="0" err="1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Daylighting</a:t>
            </a:r>
            <a:endParaRPr lang="en-US" sz="2600" dirty="0" smtClean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Light Levels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Safety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600" dirty="0" smtClean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600" dirty="0" smtClean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600" dirty="0" smtClean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739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0"/>
            <a:ext cx="27432000" cy="43088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97" y="451482"/>
            <a:ext cx="2521857" cy="762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226550" y="609600"/>
            <a:ext cx="8991600" cy="7078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Atrium</a:t>
            </a:r>
            <a:endParaRPr lang="en-US" sz="40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22" t="30458" r="19451" b="34771"/>
          <a:stretch/>
        </p:blipFill>
        <p:spPr>
          <a:xfrm>
            <a:off x="9104245" y="5406398"/>
            <a:ext cx="3149381" cy="12484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75" t="29914" r="22752" b="35043"/>
          <a:stretch/>
        </p:blipFill>
        <p:spPr>
          <a:xfrm>
            <a:off x="12208117" y="5412034"/>
            <a:ext cx="3011214" cy="12582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8" t="28331" r="21653" b="35835"/>
          <a:stretch/>
        </p:blipFill>
        <p:spPr>
          <a:xfrm>
            <a:off x="15171889" y="5389503"/>
            <a:ext cx="3121572" cy="128224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1623414">
            <a:off x="10733833" y="5978005"/>
            <a:ext cx="163335" cy="232402"/>
          </a:xfrm>
          <a:prstGeom prst="rect">
            <a:avLst/>
          </a:prstGeom>
          <a:solidFill>
            <a:srgbClr val="4BACC6">
              <a:alpha val="30196"/>
            </a:srgb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1623414">
            <a:off x="13773244" y="6049410"/>
            <a:ext cx="163335" cy="232402"/>
          </a:xfrm>
          <a:prstGeom prst="rect">
            <a:avLst/>
          </a:prstGeom>
          <a:solidFill>
            <a:srgbClr val="4BACC6">
              <a:alpha val="30196"/>
            </a:srgb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1623414">
            <a:off x="16802230" y="6067086"/>
            <a:ext cx="163335" cy="232402"/>
          </a:xfrm>
          <a:prstGeom prst="rect">
            <a:avLst/>
          </a:prstGeom>
          <a:solidFill>
            <a:srgbClr val="4BACC6">
              <a:alpha val="30196"/>
            </a:srgb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Y:\AEI Team 1\Disciplines\Lighting\Presentation 4\Atrium December 21 Bottom Floor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4" t="6064" r="15671" b="4406"/>
          <a:stretch/>
        </p:blipFill>
        <p:spPr bwMode="auto">
          <a:xfrm>
            <a:off x="1416503" y="1729384"/>
            <a:ext cx="2409614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Y:\AEI Team 1\Disciplines\Lighting\Presentation 4\Atrium June 21st Bottom Floor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8" r="14449"/>
          <a:stretch/>
        </p:blipFill>
        <p:spPr bwMode="auto">
          <a:xfrm>
            <a:off x="5598498" y="1737311"/>
            <a:ext cx="2400827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Y:\AEI Team 1\Disciplines\Lighting\Presentation 4\atrium led on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1600" y="1317486"/>
            <a:ext cx="4572000" cy="389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1" y="1376809"/>
            <a:ext cx="2347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December 21</a:t>
            </a:r>
            <a:r>
              <a:rPr lang="en-US" sz="1600" baseline="30000" dirty="0" smtClean="0">
                <a:solidFill>
                  <a:schemeClr val="bg1"/>
                </a:solidFill>
              </a:rPr>
              <a:t>st</a:t>
            </a:r>
            <a:r>
              <a:rPr lang="en-US" sz="1600" dirty="0" smtClean="0">
                <a:solidFill>
                  <a:schemeClr val="bg1"/>
                </a:solidFill>
              </a:rPr>
              <a:t> @ Noon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71600" y="4985515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Average Illuminance: 25 fc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81974" y="1414046"/>
            <a:ext cx="2347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June 21</a:t>
            </a:r>
            <a:r>
              <a:rPr lang="en-US" sz="1600" baseline="30000" dirty="0" smtClean="0">
                <a:solidFill>
                  <a:schemeClr val="bg1"/>
                </a:solidFill>
              </a:rPr>
              <a:t>st</a:t>
            </a:r>
            <a:r>
              <a:rPr lang="en-US" sz="1600" dirty="0" smtClean="0">
                <a:solidFill>
                  <a:schemeClr val="bg1"/>
                </a:solidFill>
              </a:rPr>
              <a:t> @ Noon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86400" y="4995446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Average Illuminance: 53 fc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2743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goals				BIM				schedule				site				</a:t>
            </a:r>
            <a:r>
              <a:rPr lang="en-US" dirty="0" smtClean="0"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packages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				 renovation				 results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dobe Kaiti Std R" pitchFamily="18" charset="-128"/>
              <a:ea typeface="Adobe Kaiti Std R" pitchFamily="18" charset="-128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220200" y="2638047"/>
            <a:ext cx="8991600" cy="10772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create an attractive &amp; secure entrance to welcome students, faculty, and guests.</a:t>
            </a:r>
            <a:endParaRPr lang="en-US" sz="32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1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0"/>
            <a:ext cx="27432000" cy="43088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97" y="451482"/>
            <a:ext cx="2521857" cy="762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226550" y="609600"/>
            <a:ext cx="8991600" cy="7078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Classrooms</a:t>
            </a:r>
            <a:endParaRPr lang="en-US" sz="40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20200" y="2348180"/>
            <a:ext cx="8991600" cy="10772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create a stimulating &amp; comfortable learning environment.</a:t>
            </a:r>
            <a:endParaRPr lang="en-US" sz="32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2743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goals				BIM				schedule				site				</a:t>
            </a:r>
            <a:r>
              <a:rPr lang="en-US" dirty="0" smtClean="0"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packages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				 renovation				 results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dobe Kaiti Std R" pitchFamily="18" charset="-128"/>
              <a:ea typeface="Adobe Kaiti Std R" pitchFamily="18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7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0"/>
            <a:ext cx="27432000" cy="43088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97" y="451482"/>
            <a:ext cx="2521857" cy="762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226550" y="609600"/>
            <a:ext cx="8991600" cy="7078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Classrooms</a:t>
            </a:r>
            <a:endParaRPr lang="en-US" sz="40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20200" y="2348180"/>
            <a:ext cx="8991600" cy="10772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create a stimulating &amp; comfortable learning environment.</a:t>
            </a:r>
            <a:endParaRPr lang="en-US" sz="32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  <p:pic>
        <p:nvPicPr>
          <p:cNvPr id="110" name="Picture 10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22" t="30458" r="19451" b="34771"/>
          <a:stretch/>
        </p:blipFill>
        <p:spPr>
          <a:xfrm>
            <a:off x="9104245" y="5406398"/>
            <a:ext cx="3149381" cy="1248454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75" t="29914" r="22752" b="35043"/>
          <a:stretch/>
        </p:blipFill>
        <p:spPr>
          <a:xfrm>
            <a:off x="12208117" y="5412034"/>
            <a:ext cx="3011214" cy="1258206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8" t="28331" r="21653" b="35835"/>
          <a:stretch/>
        </p:blipFill>
        <p:spPr>
          <a:xfrm>
            <a:off x="15171889" y="5389503"/>
            <a:ext cx="3121572" cy="1282243"/>
          </a:xfrm>
          <a:prstGeom prst="rect">
            <a:avLst/>
          </a:prstGeom>
        </p:spPr>
      </p:pic>
      <p:sp>
        <p:nvSpPr>
          <p:cNvPr id="113" name="Rectangle 112"/>
          <p:cNvSpPr/>
          <p:nvPr/>
        </p:nvSpPr>
        <p:spPr>
          <a:xfrm rot="1623414">
            <a:off x="10013395" y="5784671"/>
            <a:ext cx="616197" cy="232402"/>
          </a:xfrm>
          <a:prstGeom prst="rect">
            <a:avLst/>
          </a:prstGeom>
          <a:solidFill>
            <a:srgbClr val="9BBB59">
              <a:alpha val="27843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 rot="1623414">
            <a:off x="9656272" y="6067456"/>
            <a:ext cx="1028664" cy="232402"/>
          </a:xfrm>
          <a:prstGeom prst="rect">
            <a:avLst/>
          </a:prstGeom>
          <a:solidFill>
            <a:srgbClr val="9BBB59">
              <a:alpha val="27843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 rot="16200000">
            <a:off x="8888437" y="5862423"/>
            <a:ext cx="956792" cy="228558"/>
          </a:xfrm>
          <a:prstGeom prst="rect">
            <a:avLst/>
          </a:prstGeom>
          <a:solidFill>
            <a:srgbClr val="9BBB59">
              <a:alpha val="27843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 rot="1623414">
            <a:off x="13065071" y="5807395"/>
            <a:ext cx="616197" cy="232402"/>
          </a:xfrm>
          <a:prstGeom prst="rect">
            <a:avLst/>
          </a:prstGeom>
          <a:solidFill>
            <a:srgbClr val="9BBB59">
              <a:alpha val="27843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 rot="1623414">
            <a:off x="12694998" y="6101694"/>
            <a:ext cx="1028664" cy="289342"/>
          </a:xfrm>
          <a:prstGeom prst="rect">
            <a:avLst/>
          </a:prstGeom>
          <a:solidFill>
            <a:srgbClr val="9BBB59">
              <a:alpha val="27843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 rot="16200000">
            <a:off x="11940113" y="5885147"/>
            <a:ext cx="956792" cy="228558"/>
          </a:xfrm>
          <a:prstGeom prst="rect">
            <a:avLst/>
          </a:prstGeom>
          <a:solidFill>
            <a:srgbClr val="9BBB59">
              <a:alpha val="27843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 rot="1623414">
            <a:off x="16064568" y="5841994"/>
            <a:ext cx="616197" cy="232402"/>
          </a:xfrm>
          <a:prstGeom prst="rect">
            <a:avLst/>
          </a:prstGeom>
          <a:solidFill>
            <a:srgbClr val="9BBB59">
              <a:alpha val="27843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 rot="1623414">
            <a:off x="15727559" y="6140728"/>
            <a:ext cx="1028664" cy="208289"/>
          </a:xfrm>
          <a:prstGeom prst="rect">
            <a:avLst/>
          </a:prstGeom>
          <a:solidFill>
            <a:srgbClr val="9BBB59">
              <a:alpha val="27843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16999915" y="6395639"/>
            <a:ext cx="1028664" cy="220836"/>
          </a:xfrm>
          <a:prstGeom prst="rect">
            <a:avLst/>
          </a:prstGeom>
          <a:solidFill>
            <a:srgbClr val="9BBB59">
              <a:alpha val="27843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Y:\AEI Team 1\Powerpoint Template\Pres 4\section 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5800" y="1295400"/>
            <a:ext cx="6380623" cy="515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Y:\AEI Team 1\Powerpoint Template\Pres 4\section 2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38119"/>
            <a:ext cx="6380623" cy="515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0" y="0"/>
            <a:ext cx="2743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goals				BIM				schedule				site				</a:t>
            </a:r>
            <a:r>
              <a:rPr lang="en-US" dirty="0" smtClean="0"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packages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				 renovation				 results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dobe Kaiti Std R" pitchFamily="18" charset="-128"/>
              <a:ea typeface="Adobe Kaiti Std R" pitchFamily="18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36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0"/>
            <a:ext cx="27432000" cy="43088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97" y="451482"/>
            <a:ext cx="2521857" cy="762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226550" y="609600"/>
            <a:ext cx="8991600" cy="7078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Classrooms</a:t>
            </a:r>
            <a:endParaRPr lang="en-US" sz="40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20200" y="2348180"/>
            <a:ext cx="8991600" cy="10772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create a stimulating &amp; comfortable learning environment.</a:t>
            </a:r>
            <a:endParaRPr lang="en-US" sz="32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19079487" y="1398688"/>
            <a:ext cx="7418358" cy="4951254"/>
            <a:chOff x="18973799" y="992345"/>
            <a:chExt cx="7418358" cy="4951254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0"/>
            <a:stretch/>
          </p:blipFill>
          <p:spPr>
            <a:xfrm>
              <a:off x="21792937" y="992345"/>
              <a:ext cx="4599220" cy="2878186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25264298" y="1013611"/>
              <a:ext cx="1127858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300" dirty="0" smtClean="0"/>
                <a:t>Cork board</a:t>
              </a:r>
              <a:endParaRPr lang="en-US" sz="130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973800" y="992345"/>
              <a:ext cx="3012129" cy="2878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973799" y="3486244"/>
              <a:ext cx="7418357" cy="24573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3598147" y="3318302"/>
              <a:ext cx="2770156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300" dirty="0" smtClean="0"/>
                <a:t> </a:t>
              </a:r>
              <a:endParaRPr lang="en-US" sz="13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5450801" y="2172698"/>
              <a:ext cx="911940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300" dirty="0" smtClean="0"/>
                <a:t>W12x40</a:t>
              </a:r>
              <a:endParaRPr lang="en-US" sz="13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5454396" y="3200400"/>
              <a:ext cx="911940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300" dirty="0" smtClean="0"/>
                <a:t>W14x68</a:t>
              </a:r>
              <a:endParaRPr lang="en-US" sz="1300" dirty="0"/>
            </a:p>
          </p:txBody>
        </p:sp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37" t="91645" r="51312" b="-9444"/>
            <a:stretch/>
          </p:blipFill>
          <p:spPr>
            <a:xfrm>
              <a:off x="23147770" y="3261119"/>
              <a:ext cx="914401" cy="512296"/>
            </a:xfrm>
            <a:prstGeom prst="rect">
              <a:avLst/>
            </a:prstGeom>
          </p:spPr>
        </p:pic>
        <p:cxnSp>
          <p:nvCxnSpPr>
            <p:cNvPr id="66" name="Straight Arrow Connector 65"/>
            <p:cNvCxnSpPr>
              <a:endCxn id="64" idx="1"/>
            </p:cNvCxnSpPr>
            <p:nvPr/>
          </p:nvCxnSpPr>
          <p:spPr>
            <a:xfrm>
              <a:off x="23926800" y="3318302"/>
              <a:ext cx="1527596" cy="28292"/>
            </a:xfrm>
            <a:prstGeom prst="straightConnector1">
              <a:avLst/>
            </a:prstGeom>
            <a:ln w="15875">
              <a:round/>
              <a:headEnd type="triangle" w="med" len="lg"/>
              <a:tailEnd type="non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Rectangle 66"/>
            <p:cNvSpPr/>
            <p:nvPr/>
          </p:nvSpPr>
          <p:spPr>
            <a:xfrm>
              <a:off x="23030488" y="3430392"/>
              <a:ext cx="690237" cy="4439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8" t="12073" r="38383" b="62193"/>
            <a:stretch/>
          </p:blipFill>
          <p:spPr>
            <a:xfrm>
              <a:off x="19831956" y="1341814"/>
              <a:ext cx="2676531" cy="740674"/>
            </a:xfrm>
            <a:prstGeom prst="rect">
              <a:avLst/>
            </a:prstGeom>
          </p:spPr>
        </p:pic>
        <p:sp>
          <p:nvSpPr>
            <p:cNvPr id="69" name="Rectangle 68"/>
            <p:cNvSpPr/>
            <p:nvPr/>
          </p:nvSpPr>
          <p:spPr>
            <a:xfrm>
              <a:off x="23540146" y="4312608"/>
              <a:ext cx="116002" cy="132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2273126" y="4514089"/>
              <a:ext cx="668306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529" r="71942" b="19500"/>
            <a:stretch/>
          </p:blipFill>
          <p:spPr>
            <a:xfrm>
              <a:off x="19643742" y="2076976"/>
              <a:ext cx="1305619" cy="1234773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02" t="37529" r="71942" b="19500"/>
            <a:stretch/>
          </p:blipFill>
          <p:spPr>
            <a:xfrm>
              <a:off x="21173188" y="2075034"/>
              <a:ext cx="886739" cy="1236787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30" t="37529" r="71942" b="19500"/>
            <a:stretch/>
          </p:blipFill>
          <p:spPr>
            <a:xfrm>
              <a:off x="21818029" y="2075033"/>
              <a:ext cx="443370" cy="1236787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30" t="37529" r="71942" b="19500"/>
            <a:stretch/>
          </p:blipFill>
          <p:spPr>
            <a:xfrm>
              <a:off x="20727676" y="2074962"/>
              <a:ext cx="443370" cy="1236787"/>
            </a:xfrm>
            <a:prstGeom prst="rect">
              <a:avLst/>
            </a:prstGeom>
          </p:spPr>
        </p:pic>
        <p:sp>
          <p:nvSpPr>
            <p:cNvPr id="75" name="TextBox 74"/>
            <p:cNvSpPr txBox="1"/>
            <p:nvPr/>
          </p:nvSpPr>
          <p:spPr>
            <a:xfrm>
              <a:off x="19242738" y="1665736"/>
              <a:ext cx="485500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300" dirty="0" smtClean="0"/>
                <a:t>4.5”</a:t>
              </a:r>
              <a:endParaRPr lang="en-US" sz="1300" dirty="0"/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 flipH="1">
              <a:off x="19730010" y="1510361"/>
              <a:ext cx="886" cy="608871"/>
            </a:xfrm>
            <a:prstGeom prst="straightConnector1">
              <a:avLst/>
            </a:prstGeom>
            <a:ln w="19050">
              <a:round/>
              <a:headEnd type="triangle" w="med" len="lg"/>
              <a:tailEnd type="triangl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19250300" y="2521203"/>
              <a:ext cx="485500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300" dirty="0" smtClean="0"/>
                <a:t>12”</a:t>
              </a:r>
              <a:endParaRPr lang="en-US" sz="1300" dirty="0"/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flipH="1">
              <a:off x="19730010" y="2109035"/>
              <a:ext cx="1772" cy="1121956"/>
            </a:xfrm>
            <a:prstGeom prst="straightConnector1">
              <a:avLst/>
            </a:prstGeom>
            <a:ln w="19050">
              <a:round/>
              <a:headEnd type="triangle" w="med" len="lg"/>
              <a:tailEnd type="triangl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18973800" y="3832475"/>
              <a:ext cx="754570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300" dirty="0" smtClean="0"/>
                <a:t>2’ 7.5”</a:t>
              </a:r>
            </a:p>
            <a:p>
              <a:pPr algn="r"/>
              <a:r>
                <a:rPr lang="en-US" sz="1300" dirty="0" smtClean="0"/>
                <a:t>plenum</a:t>
              </a:r>
              <a:endParaRPr lang="en-US" sz="1300" dirty="0"/>
            </a:p>
          </p:txBody>
        </p:sp>
        <p:cxnSp>
          <p:nvCxnSpPr>
            <p:cNvPr id="80" name="Straight Arrow Connector 79"/>
            <p:cNvCxnSpPr/>
            <p:nvPr/>
          </p:nvCxnSpPr>
          <p:spPr>
            <a:xfrm flipH="1">
              <a:off x="19721163" y="3242069"/>
              <a:ext cx="7562" cy="2558990"/>
            </a:xfrm>
            <a:prstGeom prst="straightConnector1">
              <a:avLst/>
            </a:prstGeom>
            <a:ln w="19050">
              <a:round/>
              <a:headEnd type="triangle" w="med" len="lg"/>
              <a:tailEnd type="triangl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1" name="Isosceles Triangle 80"/>
            <p:cNvSpPr/>
            <p:nvPr/>
          </p:nvSpPr>
          <p:spPr>
            <a:xfrm>
              <a:off x="21592650" y="1829226"/>
              <a:ext cx="379137" cy="26293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0" name="Picture 10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22" t="30458" r="19451" b="34771"/>
          <a:stretch/>
        </p:blipFill>
        <p:spPr>
          <a:xfrm>
            <a:off x="9104245" y="5406398"/>
            <a:ext cx="3149381" cy="1248454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75" t="29914" r="22752" b="35043"/>
          <a:stretch/>
        </p:blipFill>
        <p:spPr>
          <a:xfrm>
            <a:off x="12208117" y="5412034"/>
            <a:ext cx="3011214" cy="1258206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8" t="28331" r="21653" b="35835"/>
          <a:stretch/>
        </p:blipFill>
        <p:spPr>
          <a:xfrm>
            <a:off x="15171889" y="5389503"/>
            <a:ext cx="3121572" cy="1282243"/>
          </a:xfrm>
          <a:prstGeom prst="rect">
            <a:avLst/>
          </a:prstGeom>
        </p:spPr>
      </p:pic>
      <p:sp>
        <p:nvSpPr>
          <p:cNvPr id="113" name="Rectangle 112"/>
          <p:cNvSpPr/>
          <p:nvPr/>
        </p:nvSpPr>
        <p:spPr>
          <a:xfrm rot="1623414">
            <a:off x="10013395" y="5784671"/>
            <a:ext cx="616197" cy="232402"/>
          </a:xfrm>
          <a:prstGeom prst="rect">
            <a:avLst/>
          </a:prstGeom>
          <a:solidFill>
            <a:srgbClr val="9BBB59">
              <a:alpha val="27843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 rot="1623414">
            <a:off x="9656272" y="6067456"/>
            <a:ext cx="1028664" cy="232402"/>
          </a:xfrm>
          <a:prstGeom prst="rect">
            <a:avLst/>
          </a:prstGeom>
          <a:solidFill>
            <a:srgbClr val="9BBB59">
              <a:alpha val="27843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 rot="16200000">
            <a:off x="8888437" y="5862423"/>
            <a:ext cx="956792" cy="228558"/>
          </a:xfrm>
          <a:prstGeom prst="rect">
            <a:avLst/>
          </a:prstGeom>
          <a:solidFill>
            <a:srgbClr val="9BBB59">
              <a:alpha val="27843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 rot="1623414">
            <a:off x="13065071" y="5807395"/>
            <a:ext cx="616197" cy="232402"/>
          </a:xfrm>
          <a:prstGeom prst="rect">
            <a:avLst/>
          </a:prstGeom>
          <a:solidFill>
            <a:srgbClr val="9BBB59">
              <a:alpha val="27843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 rot="1623414">
            <a:off x="12694998" y="6101694"/>
            <a:ext cx="1028664" cy="289342"/>
          </a:xfrm>
          <a:prstGeom prst="rect">
            <a:avLst/>
          </a:prstGeom>
          <a:solidFill>
            <a:srgbClr val="9BBB59">
              <a:alpha val="27843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 rot="16200000">
            <a:off x="11940113" y="5885147"/>
            <a:ext cx="956792" cy="228558"/>
          </a:xfrm>
          <a:prstGeom prst="rect">
            <a:avLst/>
          </a:prstGeom>
          <a:solidFill>
            <a:srgbClr val="9BBB59">
              <a:alpha val="27843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 rot="1623414">
            <a:off x="16064568" y="5841994"/>
            <a:ext cx="616197" cy="232402"/>
          </a:xfrm>
          <a:prstGeom prst="rect">
            <a:avLst/>
          </a:prstGeom>
          <a:solidFill>
            <a:srgbClr val="9BBB59">
              <a:alpha val="27843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 rot="1623414">
            <a:off x="15727559" y="6140728"/>
            <a:ext cx="1028664" cy="208289"/>
          </a:xfrm>
          <a:prstGeom prst="rect">
            <a:avLst/>
          </a:prstGeom>
          <a:solidFill>
            <a:srgbClr val="9BBB59">
              <a:alpha val="27843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16999915" y="6395639"/>
            <a:ext cx="1028664" cy="220836"/>
          </a:xfrm>
          <a:prstGeom prst="rect">
            <a:avLst/>
          </a:prstGeom>
          <a:solidFill>
            <a:srgbClr val="9BBB59">
              <a:alpha val="27843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0107077" y="4179758"/>
            <a:ext cx="1533723" cy="15337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22098000" y="4343248"/>
            <a:ext cx="1206742" cy="1206742"/>
          </a:xfrm>
          <a:prstGeom prst="ellipse">
            <a:avLst/>
          </a:prstGeom>
          <a:solidFill>
            <a:srgbClr val="FB1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extBox 134"/>
          <p:cNvSpPr txBox="1"/>
          <p:nvPr/>
        </p:nvSpPr>
        <p:spPr>
          <a:xfrm>
            <a:off x="20100933" y="4736827"/>
            <a:ext cx="1492569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SUPPLY</a:t>
            </a:r>
            <a:endParaRPr lang="en-US" sz="2400" dirty="0"/>
          </a:p>
        </p:txBody>
      </p:sp>
      <p:sp>
        <p:nvSpPr>
          <p:cNvPr id="136" name="TextBox 135"/>
          <p:cNvSpPr txBox="1"/>
          <p:nvPr/>
        </p:nvSpPr>
        <p:spPr>
          <a:xfrm>
            <a:off x="21837868" y="4711681"/>
            <a:ext cx="175260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RETURN</a:t>
            </a:r>
            <a:endParaRPr lang="en-US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2183027" y="2615406"/>
            <a:ext cx="4648200" cy="138499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Typical bay 28 x 30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Limited beam depths </a:t>
            </a:r>
            <a:endParaRPr lang="en-US" sz="28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Composite metal deck</a:t>
            </a:r>
            <a:endParaRPr lang="en-US" sz="28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0"/>
            <a:ext cx="2743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goals				BIM				schedule				site				</a:t>
            </a:r>
            <a:r>
              <a:rPr lang="en-US" dirty="0" smtClean="0"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packages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				 renovation				 results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dobe Kaiti Std R" pitchFamily="18" charset="-128"/>
              <a:ea typeface="Adobe Kaiti Std R" pitchFamily="18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17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0"/>
            <a:ext cx="27432000" cy="43088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97" y="451482"/>
            <a:ext cx="2521857" cy="762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226550" y="609600"/>
            <a:ext cx="8991600" cy="7078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Classrooms</a:t>
            </a:r>
            <a:endParaRPr lang="en-US" sz="40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20200" y="2348180"/>
            <a:ext cx="8991600" cy="10772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create a stimulating &amp; comfortable learning environment.</a:t>
            </a:r>
            <a:endParaRPr lang="en-US" sz="32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19079487" y="1398688"/>
            <a:ext cx="7418358" cy="4951254"/>
            <a:chOff x="18973799" y="992345"/>
            <a:chExt cx="7418358" cy="4951254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0"/>
            <a:stretch/>
          </p:blipFill>
          <p:spPr>
            <a:xfrm>
              <a:off x="21792937" y="992345"/>
              <a:ext cx="4599220" cy="2878186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25264298" y="1013611"/>
              <a:ext cx="1127858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300" dirty="0" smtClean="0"/>
                <a:t>Cork board</a:t>
              </a:r>
              <a:endParaRPr lang="en-US" sz="130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973800" y="992345"/>
              <a:ext cx="3012129" cy="2878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973799" y="3486244"/>
              <a:ext cx="7418357" cy="24573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3598147" y="3318302"/>
              <a:ext cx="2770156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300" dirty="0" smtClean="0"/>
                <a:t> </a:t>
              </a:r>
              <a:endParaRPr lang="en-US" sz="13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5450801" y="2172698"/>
              <a:ext cx="911940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300" dirty="0" smtClean="0"/>
                <a:t>W12x40</a:t>
              </a:r>
              <a:endParaRPr lang="en-US" sz="13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5454396" y="3200400"/>
              <a:ext cx="911940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300" dirty="0" smtClean="0"/>
                <a:t>W14x68</a:t>
              </a:r>
              <a:endParaRPr lang="en-US" sz="1300" dirty="0"/>
            </a:p>
          </p:txBody>
        </p:sp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37" t="91645" r="51312" b="-9444"/>
            <a:stretch/>
          </p:blipFill>
          <p:spPr>
            <a:xfrm>
              <a:off x="23147770" y="3261119"/>
              <a:ext cx="914401" cy="512296"/>
            </a:xfrm>
            <a:prstGeom prst="rect">
              <a:avLst/>
            </a:prstGeom>
          </p:spPr>
        </p:pic>
        <p:cxnSp>
          <p:nvCxnSpPr>
            <p:cNvPr id="66" name="Straight Arrow Connector 65"/>
            <p:cNvCxnSpPr>
              <a:endCxn id="64" idx="1"/>
            </p:cNvCxnSpPr>
            <p:nvPr/>
          </p:nvCxnSpPr>
          <p:spPr>
            <a:xfrm>
              <a:off x="23926800" y="3318302"/>
              <a:ext cx="1527596" cy="28292"/>
            </a:xfrm>
            <a:prstGeom prst="straightConnector1">
              <a:avLst/>
            </a:prstGeom>
            <a:ln w="15875">
              <a:round/>
              <a:headEnd type="triangle" w="med" len="lg"/>
              <a:tailEnd type="non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Rectangle 66"/>
            <p:cNvSpPr/>
            <p:nvPr/>
          </p:nvSpPr>
          <p:spPr>
            <a:xfrm>
              <a:off x="23030488" y="3430392"/>
              <a:ext cx="690237" cy="4439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8" t="12073" r="38383" b="62193"/>
            <a:stretch/>
          </p:blipFill>
          <p:spPr>
            <a:xfrm>
              <a:off x="19831956" y="1341814"/>
              <a:ext cx="2676531" cy="740674"/>
            </a:xfrm>
            <a:prstGeom prst="rect">
              <a:avLst/>
            </a:prstGeom>
          </p:spPr>
        </p:pic>
        <p:sp>
          <p:nvSpPr>
            <p:cNvPr id="69" name="Rectangle 68"/>
            <p:cNvSpPr/>
            <p:nvPr/>
          </p:nvSpPr>
          <p:spPr>
            <a:xfrm>
              <a:off x="23540146" y="4312608"/>
              <a:ext cx="116002" cy="132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2273126" y="4514089"/>
              <a:ext cx="668306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529" r="71942" b="19500"/>
            <a:stretch/>
          </p:blipFill>
          <p:spPr>
            <a:xfrm>
              <a:off x="19643742" y="2076976"/>
              <a:ext cx="1305619" cy="1234773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02" t="37529" r="71942" b="19500"/>
            <a:stretch/>
          </p:blipFill>
          <p:spPr>
            <a:xfrm>
              <a:off x="21173188" y="2075034"/>
              <a:ext cx="886739" cy="1236787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30" t="37529" r="71942" b="19500"/>
            <a:stretch/>
          </p:blipFill>
          <p:spPr>
            <a:xfrm>
              <a:off x="21818029" y="2075033"/>
              <a:ext cx="443370" cy="1236787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30" t="37529" r="71942" b="19500"/>
            <a:stretch/>
          </p:blipFill>
          <p:spPr>
            <a:xfrm>
              <a:off x="20727676" y="2074962"/>
              <a:ext cx="443370" cy="1236787"/>
            </a:xfrm>
            <a:prstGeom prst="rect">
              <a:avLst/>
            </a:prstGeom>
          </p:spPr>
        </p:pic>
        <p:sp>
          <p:nvSpPr>
            <p:cNvPr id="75" name="TextBox 74"/>
            <p:cNvSpPr txBox="1"/>
            <p:nvPr/>
          </p:nvSpPr>
          <p:spPr>
            <a:xfrm>
              <a:off x="19242738" y="1665736"/>
              <a:ext cx="485500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300" dirty="0" smtClean="0"/>
                <a:t>4.5”</a:t>
              </a:r>
              <a:endParaRPr lang="en-US" sz="1300" dirty="0"/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 flipH="1">
              <a:off x="19730010" y="1510361"/>
              <a:ext cx="886" cy="608871"/>
            </a:xfrm>
            <a:prstGeom prst="straightConnector1">
              <a:avLst/>
            </a:prstGeom>
            <a:ln w="19050">
              <a:round/>
              <a:headEnd type="triangle" w="med" len="lg"/>
              <a:tailEnd type="triangl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19250300" y="2521203"/>
              <a:ext cx="485500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300" dirty="0" smtClean="0"/>
                <a:t>12”</a:t>
              </a:r>
              <a:endParaRPr lang="en-US" sz="1300" dirty="0"/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flipH="1">
              <a:off x="19730010" y="2109035"/>
              <a:ext cx="1772" cy="1121956"/>
            </a:xfrm>
            <a:prstGeom prst="straightConnector1">
              <a:avLst/>
            </a:prstGeom>
            <a:ln w="19050">
              <a:round/>
              <a:headEnd type="triangle" w="med" len="lg"/>
              <a:tailEnd type="triangl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18973800" y="3832475"/>
              <a:ext cx="754570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300" dirty="0" smtClean="0"/>
                <a:t>2’ 7.5”</a:t>
              </a:r>
            </a:p>
            <a:p>
              <a:pPr algn="r"/>
              <a:r>
                <a:rPr lang="en-US" sz="1300" dirty="0" smtClean="0"/>
                <a:t>plenum</a:t>
              </a:r>
              <a:endParaRPr lang="en-US" sz="1300" dirty="0"/>
            </a:p>
          </p:txBody>
        </p:sp>
        <p:cxnSp>
          <p:nvCxnSpPr>
            <p:cNvPr id="80" name="Straight Arrow Connector 79"/>
            <p:cNvCxnSpPr/>
            <p:nvPr/>
          </p:nvCxnSpPr>
          <p:spPr>
            <a:xfrm flipH="1">
              <a:off x="19721163" y="3242069"/>
              <a:ext cx="7562" cy="2558990"/>
            </a:xfrm>
            <a:prstGeom prst="straightConnector1">
              <a:avLst/>
            </a:prstGeom>
            <a:ln w="19050">
              <a:round/>
              <a:headEnd type="triangle" w="med" len="lg"/>
              <a:tailEnd type="triangl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1" name="Isosceles Triangle 80"/>
            <p:cNvSpPr/>
            <p:nvPr/>
          </p:nvSpPr>
          <p:spPr>
            <a:xfrm>
              <a:off x="21592650" y="1829226"/>
              <a:ext cx="379137" cy="26293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0" name="Picture 10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22" t="30458" r="19451" b="34771"/>
          <a:stretch/>
        </p:blipFill>
        <p:spPr>
          <a:xfrm>
            <a:off x="9104245" y="5406398"/>
            <a:ext cx="3149381" cy="1248454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75" t="29914" r="22752" b="35043"/>
          <a:stretch/>
        </p:blipFill>
        <p:spPr>
          <a:xfrm>
            <a:off x="12208117" y="5412034"/>
            <a:ext cx="3011214" cy="1258206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8" t="28331" r="21653" b="35835"/>
          <a:stretch/>
        </p:blipFill>
        <p:spPr>
          <a:xfrm>
            <a:off x="15171889" y="5389503"/>
            <a:ext cx="3121572" cy="1282243"/>
          </a:xfrm>
          <a:prstGeom prst="rect">
            <a:avLst/>
          </a:prstGeom>
        </p:spPr>
      </p:pic>
      <p:sp>
        <p:nvSpPr>
          <p:cNvPr id="113" name="Rectangle 112"/>
          <p:cNvSpPr/>
          <p:nvPr/>
        </p:nvSpPr>
        <p:spPr>
          <a:xfrm rot="1623414">
            <a:off x="10013395" y="5784671"/>
            <a:ext cx="616197" cy="232402"/>
          </a:xfrm>
          <a:prstGeom prst="rect">
            <a:avLst/>
          </a:prstGeom>
          <a:solidFill>
            <a:srgbClr val="9BBB59">
              <a:alpha val="27843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 rot="1623414">
            <a:off x="9656272" y="6067456"/>
            <a:ext cx="1028664" cy="232402"/>
          </a:xfrm>
          <a:prstGeom prst="rect">
            <a:avLst/>
          </a:prstGeom>
          <a:solidFill>
            <a:srgbClr val="9BBB59">
              <a:alpha val="27843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 rot="16200000">
            <a:off x="8888437" y="5862423"/>
            <a:ext cx="956792" cy="228558"/>
          </a:xfrm>
          <a:prstGeom prst="rect">
            <a:avLst/>
          </a:prstGeom>
          <a:solidFill>
            <a:srgbClr val="9BBB59">
              <a:alpha val="27843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 rot="1623414">
            <a:off x="13065071" y="5807395"/>
            <a:ext cx="616197" cy="232402"/>
          </a:xfrm>
          <a:prstGeom prst="rect">
            <a:avLst/>
          </a:prstGeom>
          <a:solidFill>
            <a:srgbClr val="9BBB59">
              <a:alpha val="27843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 rot="1623414">
            <a:off x="12694998" y="6101694"/>
            <a:ext cx="1028664" cy="289342"/>
          </a:xfrm>
          <a:prstGeom prst="rect">
            <a:avLst/>
          </a:prstGeom>
          <a:solidFill>
            <a:srgbClr val="9BBB59">
              <a:alpha val="27843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 rot="16200000">
            <a:off x="11940113" y="5885147"/>
            <a:ext cx="956792" cy="228558"/>
          </a:xfrm>
          <a:prstGeom prst="rect">
            <a:avLst/>
          </a:prstGeom>
          <a:solidFill>
            <a:srgbClr val="9BBB59">
              <a:alpha val="27843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 rot="1623414">
            <a:off x="16064568" y="5841994"/>
            <a:ext cx="616197" cy="232402"/>
          </a:xfrm>
          <a:prstGeom prst="rect">
            <a:avLst/>
          </a:prstGeom>
          <a:solidFill>
            <a:srgbClr val="9BBB59">
              <a:alpha val="27843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 rot="1623414">
            <a:off x="15727559" y="6140728"/>
            <a:ext cx="1028664" cy="208289"/>
          </a:xfrm>
          <a:prstGeom prst="rect">
            <a:avLst/>
          </a:prstGeom>
          <a:solidFill>
            <a:srgbClr val="9BBB59">
              <a:alpha val="27843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16999915" y="6395639"/>
            <a:ext cx="1028664" cy="220836"/>
          </a:xfrm>
          <a:prstGeom prst="rect">
            <a:avLst/>
          </a:prstGeom>
          <a:solidFill>
            <a:srgbClr val="9BBB59">
              <a:alpha val="27843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0107077" y="4179758"/>
            <a:ext cx="1533723" cy="15337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22098000" y="4343248"/>
            <a:ext cx="1206742" cy="1206742"/>
          </a:xfrm>
          <a:prstGeom prst="ellipse">
            <a:avLst/>
          </a:prstGeom>
          <a:solidFill>
            <a:srgbClr val="FB1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5293450" y="4509150"/>
            <a:ext cx="2631350" cy="40011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Braced Frame</a:t>
            </a:r>
            <a:endParaRPr lang="en-US" sz="2000" b="1" dirty="0">
              <a:solidFill>
                <a:schemeClr val="tx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0100933" y="4736827"/>
            <a:ext cx="1492569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SUPPLY</a:t>
            </a:r>
            <a:endParaRPr lang="en-US" sz="2400" dirty="0"/>
          </a:p>
        </p:txBody>
      </p:sp>
      <p:sp>
        <p:nvSpPr>
          <p:cNvPr id="86" name="TextBox 85"/>
          <p:cNvSpPr txBox="1"/>
          <p:nvPr/>
        </p:nvSpPr>
        <p:spPr>
          <a:xfrm>
            <a:off x="21837868" y="4711681"/>
            <a:ext cx="175260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RETURN</a:t>
            </a:r>
            <a:endParaRPr lang="en-US" sz="2400" dirty="0"/>
          </a:p>
        </p:txBody>
      </p:sp>
      <p:sp>
        <p:nvSpPr>
          <p:cNvPr id="87" name="TextBox 86"/>
          <p:cNvSpPr txBox="1"/>
          <p:nvPr/>
        </p:nvSpPr>
        <p:spPr>
          <a:xfrm>
            <a:off x="0" y="0"/>
            <a:ext cx="2743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goals				BIM				schedule				site				</a:t>
            </a:r>
            <a:r>
              <a:rPr lang="en-US" dirty="0" smtClean="0"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packages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				 renovation				 results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dobe Kaiti Std R" pitchFamily="18" charset="-128"/>
              <a:ea typeface="Adobe Kaiti Std R" pitchFamily="18" charset="-128"/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447800" y="1317486"/>
            <a:ext cx="5782438" cy="2401927"/>
            <a:chOff x="1447800" y="1317486"/>
            <a:chExt cx="5782438" cy="2401927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35" t="31681" r="22473" b="35178"/>
            <a:stretch/>
          </p:blipFill>
          <p:spPr>
            <a:xfrm>
              <a:off x="1447800" y="1317486"/>
              <a:ext cx="5782438" cy="2401927"/>
            </a:xfrm>
            <a:prstGeom prst="rect">
              <a:avLst/>
            </a:prstGeom>
          </p:spPr>
        </p:pic>
        <p:cxnSp>
          <p:nvCxnSpPr>
            <p:cNvPr id="51" name="Straight Connector 50"/>
            <p:cNvCxnSpPr/>
            <p:nvPr/>
          </p:nvCxnSpPr>
          <p:spPr>
            <a:xfrm>
              <a:off x="1504612" y="3323355"/>
              <a:ext cx="424291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504611" y="1868726"/>
              <a:ext cx="424291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6748820" y="3114976"/>
              <a:ext cx="0" cy="471985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3795518" y="2909428"/>
              <a:ext cx="199482" cy="37031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2958080" y="1738664"/>
              <a:ext cx="199482" cy="37031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V="1">
              <a:off x="5461798" y="3114976"/>
              <a:ext cx="0" cy="471985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1928903" y="2367037"/>
              <a:ext cx="0" cy="974923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5461798" y="3114976"/>
              <a:ext cx="1287022" cy="2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2895600" y="2128635"/>
              <a:ext cx="1219200" cy="5966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811426" y="2321625"/>
              <a:ext cx="1219200" cy="5966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92" name="TextBox 91"/>
          <p:cNvSpPr txBox="1"/>
          <p:nvPr/>
        </p:nvSpPr>
        <p:spPr>
          <a:xfrm>
            <a:off x="1102450" y="4509150"/>
            <a:ext cx="2631350" cy="40011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Masonry Shear Wall</a:t>
            </a:r>
            <a:endParaRPr lang="en-US" sz="2000" b="1" dirty="0">
              <a:solidFill>
                <a:schemeClr val="tx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94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8288000" y="609600"/>
            <a:ext cx="8991600" cy="7078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Results</a:t>
            </a:r>
            <a:endParaRPr lang="en-US" sz="40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24724890" y="4803134"/>
            <a:ext cx="2144878" cy="18860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21665514" y="1447800"/>
            <a:ext cx="2144878" cy="18860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18973800" y="1085195"/>
            <a:ext cx="2144878" cy="18860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24643051" y="1213482"/>
            <a:ext cx="2144878" cy="18860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20470048" y="3295590"/>
            <a:ext cx="2144878" cy="18860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2783800" y="3295590"/>
            <a:ext cx="2144878" cy="18860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8745200" y="4800600"/>
            <a:ext cx="2144878" cy="18860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12649200" y="1524000"/>
            <a:ext cx="4343400" cy="3794224"/>
          </a:xfrm>
          <a:prstGeom prst="ellipse">
            <a:avLst/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0602686" y="1447800"/>
            <a:ext cx="4332514" cy="3824436"/>
          </a:xfrm>
          <a:prstGeom prst="ellipse">
            <a:avLst/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2400" y="609600"/>
            <a:ext cx="8991600" cy="7078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Results</a:t>
            </a:r>
            <a:endParaRPr lang="en-US" sz="40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27432000" cy="43088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97" y="451482"/>
            <a:ext cx="2521857" cy="762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226550" y="609600"/>
            <a:ext cx="8991600" cy="7078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Purpose &amp; Team Goals</a:t>
            </a:r>
            <a:endParaRPr lang="en-US" sz="40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66800" y="1639193"/>
            <a:ext cx="7010400" cy="3847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numCol="1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Team Goal:</a:t>
            </a:r>
            <a:r>
              <a:rPr lang="en-US" sz="4400" dirty="0" smtClean="0">
                <a:solidFill>
                  <a:schemeClr val="tx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To create an innovative, high-performance environment in a way that stimulates involvement in both education &amp; the community.</a:t>
            </a:r>
            <a:endParaRPr lang="en-US" sz="3600" dirty="0" smtClean="0">
              <a:solidFill>
                <a:schemeClr val="tx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8153400" y="2819400"/>
            <a:ext cx="1981200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17297400" y="2819400"/>
            <a:ext cx="1981200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9137478" y="1600200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dobe Kaiti Std R" pitchFamily="18" charset="-128"/>
                <a:ea typeface="Adobe Kaiti Std R" pitchFamily="18" charset="-128"/>
              </a:rPr>
              <a:t>Higher Attendance</a:t>
            </a:r>
            <a:endParaRPr lang="en-US" dirty="0">
              <a:solidFill>
                <a:schemeClr val="bg1">
                  <a:lumMod val="95000"/>
                </a:schemeClr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317118" y="1808778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Improved Teacher Satisfaction</a:t>
            </a:r>
            <a:endParaRPr lang="en-US" sz="20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1535228" y="2881164"/>
            <a:ext cx="4343400" cy="3824436"/>
          </a:xfrm>
          <a:prstGeom prst="ellipse">
            <a:avLst/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14935200" y="2514600"/>
            <a:ext cx="1676400" cy="40011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Efficiency</a:t>
            </a:r>
            <a:endParaRPr lang="en-US" sz="20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896600" y="2514600"/>
            <a:ext cx="1796143" cy="40011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Functionality</a:t>
            </a:r>
            <a:endParaRPr lang="en-US" sz="20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730843" y="3352800"/>
            <a:ext cx="2128157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Community</a:t>
            </a:r>
            <a:endParaRPr lang="en-US" sz="28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2884150" y="5562600"/>
            <a:ext cx="1676400" cy="40011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Appeal</a:t>
            </a:r>
            <a:endParaRPr lang="en-US" sz="20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551887" y="3828767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dobe Kaiti Std R" pitchFamily="18" charset="-128"/>
                <a:ea typeface="Adobe Kaiti Std R" pitchFamily="18" charset="-128"/>
              </a:rPr>
              <a:t>LEED Certification</a:t>
            </a:r>
            <a:endParaRPr lang="en-US" dirty="0">
              <a:solidFill>
                <a:schemeClr val="bg1">
                  <a:lumMod val="95000"/>
                </a:schemeClr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898100" y="3764711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dobe Kaiti Std R" pitchFamily="18" charset="-128"/>
                <a:ea typeface="Adobe Kaiti Std R" pitchFamily="18" charset="-128"/>
              </a:rPr>
              <a:t>Safer Environment</a:t>
            </a:r>
            <a:endParaRPr lang="en-US" dirty="0">
              <a:solidFill>
                <a:schemeClr val="bg1">
                  <a:lumMod val="95000"/>
                </a:schemeClr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669000" y="5189607"/>
            <a:ext cx="23734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dobe Kaiti Std R" pitchFamily="18" charset="-128"/>
                <a:ea typeface="Adobe Kaiti Std R" pitchFamily="18" charset="-128"/>
              </a:rPr>
              <a:t>Lower Operational</a:t>
            </a:r>
          </a:p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dobe Kaiti Std R" pitchFamily="18" charset="-128"/>
                <a:ea typeface="Adobe Kaiti Std R" pitchFamily="18" charset="-128"/>
              </a:rPr>
              <a:t> Costs</a:t>
            </a:r>
            <a:endParaRPr lang="en-US" dirty="0">
              <a:solidFill>
                <a:schemeClr val="bg1">
                  <a:lumMod val="95000"/>
                </a:schemeClr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806729" y="5192141"/>
            <a:ext cx="198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dobe Kaiti Std R" pitchFamily="18" charset="-128"/>
                <a:ea typeface="Adobe Kaiti Std R" pitchFamily="18" charset="-128"/>
              </a:rPr>
              <a:t>Median Construction Cost</a:t>
            </a:r>
            <a:endParaRPr lang="en-US" dirty="0">
              <a:solidFill>
                <a:schemeClr val="bg1">
                  <a:lumMod val="95000"/>
                </a:schemeClr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747353" y="2064360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dobe Kaiti Std R" pitchFamily="18" charset="-128"/>
                <a:ea typeface="Adobe Kaiti Std R" pitchFamily="18" charset="-128"/>
              </a:rPr>
              <a:t>Higher Test Scores</a:t>
            </a:r>
            <a:endParaRPr lang="en-US" dirty="0">
              <a:solidFill>
                <a:schemeClr val="bg1">
                  <a:lumMod val="95000"/>
                </a:schemeClr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0"/>
            <a:ext cx="2743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goals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				BIM				schedule				site				packages				 renovation				 results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dobe Kaiti Std R" pitchFamily="18" charset="-128"/>
              <a:ea typeface="Adobe Kaiti Std R" pitchFamily="18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31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0"/>
            <a:ext cx="27432000" cy="43088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97" y="451482"/>
            <a:ext cx="2521857" cy="762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226550" y="609600"/>
            <a:ext cx="8991600" cy="7078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Classrooms</a:t>
            </a:r>
            <a:endParaRPr lang="en-US" sz="40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20200" y="2348180"/>
            <a:ext cx="8991600" cy="10772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create a stimulating &amp; comfortable learning environment.</a:t>
            </a:r>
            <a:endParaRPr lang="en-US" sz="32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  <p:pic>
        <p:nvPicPr>
          <p:cNvPr id="54" name="Picture 2" descr="Y:\AEI Team 1\Powerpoint Template\Pres 4\room duct layout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978" y="1625404"/>
            <a:ext cx="6848475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2536273" y="5748623"/>
            <a:ext cx="1492569" cy="40011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dobe Kaiti Std R" pitchFamily="18" charset="-128"/>
                <a:ea typeface="Adobe Kaiti Std R" pitchFamily="18" charset="-128"/>
              </a:rPr>
              <a:t>Supply</a:t>
            </a:r>
            <a:endParaRPr lang="en-US" sz="2000" b="1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724400" y="5758140"/>
            <a:ext cx="1752600" cy="400110"/>
          </a:xfrm>
          <a:prstGeom prst="rect">
            <a:avLst/>
          </a:prstGeom>
          <a:solidFill>
            <a:srgbClr val="FF21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dobe Kaiti Std R" pitchFamily="18" charset="-128"/>
                <a:ea typeface="Adobe Kaiti Std R" pitchFamily="18" charset="-128"/>
              </a:rPr>
              <a:t>Return</a:t>
            </a:r>
            <a:endParaRPr lang="en-US" sz="2000" b="1" dirty="0">
              <a:latin typeface="Adobe Kaiti Std R" pitchFamily="18" charset="-128"/>
              <a:ea typeface="Adobe Kaiti Std R" pitchFamily="18" charset="-128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19079487" y="1398688"/>
            <a:ext cx="7418358" cy="4951254"/>
            <a:chOff x="18973799" y="992345"/>
            <a:chExt cx="7418358" cy="4951254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0"/>
            <a:stretch/>
          </p:blipFill>
          <p:spPr>
            <a:xfrm>
              <a:off x="21792937" y="992345"/>
              <a:ext cx="4599220" cy="2878186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25264298" y="1013611"/>
              <a:ext cx="1127858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300" dirty="0" smtClean="0"/>
                <a:t>Cork board</a:t>
              </a:r>
              <a:endParaRPr lang="en-US" sz="130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973800" y="992345"/>
              <a:ext cx="3012129" cy="2878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973799" y="3486244"/>
              <a:ext cx="7418357" cy="24573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3598147" y="3318302"/>
              <a:ext cx="2770156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300" dirty="0" smtClean="0"/>
                <a:t> </a:t>
              </a:r>
              <a:endParaRPr lang="en-US" sz="13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5450801" y="2172698"/>
              <a:ext cx="911940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300" dirty="0" smtClean="0"/>
                <a:t>W12x40</a:t>
              </a:r>
              <a:endParaRPr lang="en-US" sz="13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5454396" y="3200400"/>
              <a:ext cx="911940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300" dirty="0" smtClean="0"/>
                <a:t>W14x68</a:t>
              </a:r>
              <a:endParaRPr lang="en-US" sz="1300" dirty="0"/>
            </a:p>
          </p:txBody>
        </p:sp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37" t="91645" r="51312" b="-9444"/>
            <a:stretch/>
          </p:blipFill>
          <p:spPr>
            <a:xfrm>
              <a:off x="23147770" y="3261119"/>
              <a:ext cx="914401" cy="512296"/>
            </a:xfrm>
            <a:prstGeom prst="rect">
              <a:avLst/>
            </a:prstGeom>
          </p:spPr>
        </p:pic>
        <p:cxnSp>
          <p:nvCxnSpPr>
            <p:cNvPr id="66" name="Straight Arrow Connector 65"/>
            <p:cNvCxnSpPr>
              <a:endCxn id="64" idx="1"/>
            </p:cNvCxnSpPr>
            <p:nvPr/>
          </p:nvCxnSpPr>
          <p:spPr>
            <a:xfrm>
              <a:off x="23926800" y="3318302"/>
              <a:ext cx="1527596" cy="28292"/>
            </a:xfrm>
            <a:prstGeom prst="straightConnector1">
              <a:avLst/>
            </a:prstGeom>
            <a:ln w="15875">
              <a:round/>
              <a:headEnd type="triangle" w="med" len="lg"/>
              <a:tailEnd type="non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Rectangle 66"/>
            <p:cNvSpPr/>
            <p:nvPr/>
          </p:nvSpPr>
          <p:spPr>
            <a:xfrm>
              <a:off x="23030488" y="3430392"/>
              <a:ext cx="690237" cy="4439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8" t="12073" r="38383" b="62193"/>
            <a:stretch/>
          </p:blipFill>
          <p:spPr>
            <a:xfrm>
              <a:off x="19831956" y="1341814"/>
              <a:ext cx="2676531" cy="740674"/>
            </a:xfrm>
            <a:prstGeom prst="rect">
              <a:avLst/>
            </a:prstGeom>
          </p:spPr>
        </p:pic>
        <p:sp>
          <p:nvSpPr>
            <p:cNvPr id="69" name="Rectangle 68"/>
            <p:cNvSpPr/>
            <p:nvPr/>
          </p:nvSpPr>
          <p:spPr>
            <a:xfrm>
              <a:off x="23540146" y="4312608"/>
              <a:ext cx="116002" cy="132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2273126" y="4514089"/>
              <a:ext cx="668306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529" r="71942" b="19500"/>
            <a:stretch/>
          </p:blipFill>
          <p:spPr>
            <a:xfrm>
              <a:off x="19643742" y="2076976"/>
              <a:ext cx="1305619" cy="1234773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02" t="37529" r="71942" b="19500"/>
            <a:stretch/>
          </p:blipFill>
          <p:spPr>
            <a:xfrm>
              <a:off x="21173188" y="2075034"/>
              <a:ext cx="886739" cy="1236787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30" t="37529" r="71942" b="19500"/>
            <a:stretch/>
          </p:blipFill>
          <p:spPr>
            <a:xfrm>
              <a:off x="21818029" y="2075033"/>
              <a:ext cx="443370" cy="1236787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30" t="37529" r="71942" b="19500"/>
            <a:stretch/>
          </p:blipFill>
          <p:spPr>
            <a:xfrm>
              <a:off x="20727676" y="2074962"/>
              <a:ext cx="443370" cy="1236787"/>
            </a:xfrm>
            <a:prstGeom prst="rect">
              <a:avLst/>
            </a:prstGeom>
          </p:spPr>
        </p:pic>
        <p:sp>
          <p:nvSpPr>
            <p:cNvPr id="75" name="TextBox 74"/>
            <p:cNvSpPr txBox="1"/>
            <p:nvPr/>
          </p:nvSpPr>
          <p:spPr>
            <a:xfrm>
              <a:off x="19242738" y="1665736"/>
              <a:ext cx="485500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300" dirty="0" smtClean="0"/>
                <a:t>4.5”</a:t>
              </a:r>
              <a:endParaRPr lang="en-US" sz="1300" dirty="0"/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 flipH="1">
              <a:off x="19730010" y="1510361"/>
              <a:ext cx="886" cy="608871"/>
            </a:xfrm>
            <a:prstGeom prst="straightConnector1">
              <a:avLst/>
            </a:prstGeom>
            <a:ln w="19050">
              <a:round/>
              <a:headEnd type="triangle" w="med" len="lg"/>
              <a:tailEnd type="triangl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19250300" y="2521203"/>
              <a:ext cx="485500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300" dirty="0" smtClean="0"/>
                <a:t>12”</a:t>
              </a:r>
              <a:endParaRPr lang="en-US" sz="1300" dirty="0"/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flipH="1">
              <a:off x="19730010" y="2109035"/>
              <a:ext cx="1772" cy="1121956"/>
            </a:xfrm>
            <a:prstGeom prst="straightConnector1">
              <a:avLst/>
            </a:prstGeom>
            <a:ln w="19050">
              <a:round/>
              <a:headEnd type="triangle" w="med" len="lg"/>
              <a:tailEnd type="triangl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18973800" y="3832475"/>
              <a:ext cx="754570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300" dirty="0" smtClean="0"/>
                <a:t>2’ 7.5”</a:t>
              </a:r>
            </a:p>
            <a:p>
              <a:pPr algn="r"/>
              <a:r>
                <a:rPr lang="en-US" sz="1300" dirty="0" smtClean="0"/>
                <a:t>plenum</a:t>
              </a:r>
              <a:endParaRPr lang="en-US" sz="1300" dirty="0"/>
            </a:p>
          </p:txBody>
        </p:sp>
        <p:cxnSp>
          <p:nvCxnSpPr>
            <p:cNvPr id="80" name="Straight Arrow Connector 79"/>
            <p:cNvCxnSpPr/>
            <p:nvPr/>
          </p:nvCxnSpPr>
          <p:spPr>
            <a:xfrm flipH="1">
              <a:off x="19721163" y="3242069"/>
              <a:ext cx="7562" cy="2558990"/>
            </a:xfrm>
            <a:prstGeom prst="straightConnector1">
              <a:avLst/>
            </a:prstGeom>
            <a:ln w="19050">
              <a:round/>
              <a:headEnd type="triangle" w="med" len="lg"/>
              <a:tailEnd type="triangl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1" name="Isosceles Triangle 80"/>
            <p:cNvSpPr/>
            <p:nvPr/>
          </p:nvSpPr>
          <p:spPr>
            <a:xfrm>
              <a:off x="21592650" y="1829226"/>
              <a:ext cx="379137" cy="26293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0" name="Picture 10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22" t="30458" r="19451" b="34771"/>
          <a:stretch/>
        </p:blipFill>
        <p:spPr>
          <a:xfrm>
            <a:off x="9104245" y="5406398"/>
            <a:ext cx="3149381" cy="1248454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75" t="29914" r="22752" b="35043"/>
          <a:stretch/>
        </p:blipFill>
        <p:spPr>
          <a:xfrm>
            <a:off x="12208117" y="5412034"/>
            <a:ext cx="3011214" cy="1258206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8" t="28331" r="21653" b="35835"/>
          <a:stretch/>
        </p:blipFill>
        <p:spPr>
          <a:xfrm>
            <a:off x="15171889" y="5389503"/>
            <a:ext cx="3121572" cy="1282243"/>
          </a:xfrm>
          <a:prstGeom prst="rect">
            <a:avLst/>
          </a:prstGeom>
        </p:spPr>
      </p:pic>
      <p:sp>
        <p:nvSpPr>
          <p:cNvPr id="113" name="Rectangle 112"/>
          <p:cNvSpPr/>
          <p:nvPr/>
        </p:nvSpPr>
        <p:spPr>
          <a:xfrm rot="1623414">
            <a:off x="10013395" y="5784671"/>
            <a:ext cx="616197" cy="232402"/>
          </a:xfrm>
          <a:prstGeom prst="rect">
            <a:avLst/>
          </a:prstGeom>
          <a:solidFill>
            <a:srgbClr val="9BBB59">
              <a:alpha val="27843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 rot="1623414">
            <a:off x="9656272" y="6067456"/>
            <a:ext cx="1028664" cy="232402"/>
          </a:xfrm>
          <a:prstGeom prst="rect">
            <a:avLst/>
          </a:prstGeom>
          <a:solidFill>
            <a:srgbClr val="9BBB59">
              <a:alpha val="27843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 rot="16200000">
            <a:off x="8888437" y="5862423"/>
            <a:ext cx="956792" cy="228558"/>
          </a:xfrm>
          <a:prstGeom prst="rect">
            <a:avLst/>
          </a:prstGeom>
          <a:solidFill>
            <a:srgbClr val="9BBB59">
              <a:alpha val="27843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 rot="1623414">
            <a:off x="13065071" y="5807395"/>
            <a:ext cx="616197" cy="232402"/>
          </a:xfrm>
          <a:prstGeom prst="rect">
            <a:avLst/>
          </a:prstGeom>
          <a:solidFill>
            <a:srgbClr val="9BBB59">
              <a:alpha val="27843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 rot="1623414">
            <a:off x="12694998" y="6101694"/>
            <a:ext cx="1028664" cy="289342"/>
          </a:xfrm>
          <a:prstGeom prst="rect">
            <a:avLst/>
          </a:prstGeom>
          <a:solidFill>
            <a:srgbClr val="9BBB59">
              <a:alpha val="27843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 rot="16200000">
            <a:off x="11940113" y="5885147"/>
            <a:ext cx="956792" cy="228558"/>
          </a:xfrm>
          <a:prstGeom prst="rect">
            <a:avLst/>
          </a:prstGeom>
          <a:solidFill>
            <a:srgbClr val="9BBB59">
              <a:alpha val="27843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 rot="1623414">
            <a:off x="16064568" y="5841994"/>
            <a:ext cx="616197" cy="232402"/>
          </a:xfrm>
          <a:prstGeom prst="rect">
            <a:avLst/>
          </a:prstGeom>
          <a:solidFill>
            <a:srgbClr val="9BBB59">
              <a:alpha val="27843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 rot="1623414">
            <a:off x="15727559" y="6140728"/>
            <a:ext cx="1028664" cy="208289"/>
          </a:xfrm>
          <a:prstGeom prst="rect">
            <a:avLst/>
          </a:prstGeom>
          <a:solidFill>
            <a:srgbClr val="9BBB59">
              <a:alpha val="27843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16999915" y="6395639"/>
            <a:ext cx="1028664" cy="220836"/>
          </a:xfrm>
          <a:prstGeom prst="rect">
            <a:avLst/>
          </a:prstGeom>
          <a:solidFill>
            <a:srgbClr val="9BBB59">
              <a:alpha val="27843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0107077" y="4179758"/>
            <a:ext cx="1533723" cy="15337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22098000" y="4343248"/>
            <a:ext cx="1206742" cy="1206742"/>
          </a:xfrm>
          <a:prstGeom prst="ellipse">
            <a:avLst/>
          </a:prstGeom>
          <a:solidFill>
            <a:srgbClr val="FB1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20100933" y="4736827"/>
            <a:ext cx="1492569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SUPPLY</a:t>
            </a:r>
            <a:endParaRPr lang="en-US" sz="2400" dirty="0"/>
          </a:p>
        </p:txBody>
      </p:sp>
      <p:sp>
        <p:nvSpPr>
          <p:cNvPr id="53" name="TextBox 52"/>
          <p:cNvSpPr txBox="1"/>
          <p:nvPr/>
        </p:nvSpPr>
        <p:spPr>
          <a:xfrm>
            <a:off x="21837868" y="4711681"/>
            <a:ext cx="175260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RETURN</a:t>
            </a:r>
            <a:endParaRPr lang="en-US" sz="2400" dirty="0"/>
          </a:p>
        </p:txBody>
      </p:sp>
      <p:sp>
        <p:nvSpPr>
          <p:cNvPr id="83" name="TextBox 82"/>
          <p:cNvSpPr txBox="1"/>
          <p:nvPr/>
        </p:nvSpPr>
        <p:spPr>
          <a:xfrm>
            <a:off x="0" y="0"/>
            <a:ext cx="2743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goals				BIM				schedule				site				</a:t>
            </a:r>
            <a:r>
              <a:rPr lang="en-US" dirty="0" smtClean="0"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packages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				 renovation				 results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dobe Kaiti Std R" pitchFamily="18" charset="-128"/>
              <a:ea typeface="Adobe Kaiti Std R" pitchFamily="18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36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22" t="30458" r="19451" b="34771"/>
          <a:stretch/>
        </p:blipFill>
        <p:spPr>
          <a:xfrm>
            <a:off x="9104245" y="5406398"/>
            <a:ext cx="3149381" cy="124845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0"/>
            <a:ext cx="27432000" cy="43088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97" y="451482"/>
            <a:ext cx="2521857" cy="762000"/>
          </a:xfrm>
          <a:prstGeom prst="rect">
            <a:avLst/>
          </a:prstGeom>
        </p:spPr>
      </p:pic>
      <p:pic>
        <p:nvPicPr>
          <p:cNvPr id="51" name="Picture 2" descr="Y:\AEI Team 1\Powerpoint Template\Presentation 3\Presentation 3 images\Test Lighting Layou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4070" y="1521444"/>
            <a:ext cx="1828800" cy="199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 descr="Y:\AEI Team 1\Powerpoint Template\Presentation 3\Presentation 3 images\50 Percent Lighting Layou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9400" y="1509909"/>
            <a:ext cx="1828800" cy="199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Y:\AEI Team 1\Powerpoint Template\Presentation 3\Presentation 3 images\AV Lighting Layou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4954" y="1497381"/>
            <a:ext cx="1828800" cy="199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19108081" y="762000"/>
            <a:ext cx="1938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Test Mode (Full Output)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1336000" y="3573959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50% Light Output with Board Light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4189417" y="1079022"/>
            <a:ext cx="31904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A/V Mode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44" y="2010717"/>
            <a:ext cx="2528103" cy="2022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054" y="3144589"/>
            <a:ext cx="1269442" cy="88861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783365"/>
              </p:ext>
            </p:extLst>
          </p:nvPr>
        </p:nvGraphicFramePr>
        <p:xfrm>
          <a:off x="293573" y="4169574"/>
          <a:ext cx="8311566" cy="1280756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231079"/>
                <a:gridCol w="2499087"/>
                <a:gridCol w="1509521"/>
                <a:gridCol w="2071879"/>
              </a:tblGrid>
              <a:tr h="3201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Company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Fixture Series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Mounting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Lamp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01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effectLst/>
                        </a:rPr>
                        <a:t>Pinnacle</a:t>
                      </a:r>
                      <a:endParaRPr lang="en-US" sz="1600" b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Linero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 8 – 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4’ &amp; 8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’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Suspended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        T8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01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Ledalite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Jump – 8’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Wall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8’ LED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01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Ligholier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LED Micro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Undercabinet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Surface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10W/LF LED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6" b="21099"/>
          <a:stretch/>
        </p:blipFill>
        <p:spPr bwMode="auto">
          <a:xfrm>
            <a:off x="5695114" y="1981200"/>
            <a:ext cx="2947032" cy="20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145" y="3324425"/>
            <a:ext cx="1216118" cy="71751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9" name="TextBox 39"/>
          <p:cNvSpPr txBox="1"/>
          <p:nvPr/>
        </p:nvSpPr>
        <p:spPr>
          <a:xfrm>
            <a:off x="20193000" y="1447800"/>
            <a:ext cx="533400" cy="29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1000" kern="1200" dirty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S</a:t>
            </a:r>
            <a:r>
              <a:rPr lang="en-US" sz="1000" kern="1200" baseline="-25000" dirty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D</a:t>
            </a:r>
            <a:r>
              <a:rPr lang="en-US" sz="1000" kern="1200" dirty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S</a:t>
            </a:r>
            <a:r>
              <a:rPr lang="en-US" sz="1000" kern="1200" baseline="-25000" dirty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3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0" name="TextBox 39"/>
          <p:cNvSpPr txBox="1"/>
          <p:nvPr/>
        </p:nvSpPr>
        <p:spPr>
          <a:xfrm rot="16200000">
            <a:off x="18861773" y="3059417"/>
            <a:ext cx="676275" cy="2565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1000" kern="1200" dirty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SC, S</a:t>
            </a:r>
            <a:r>
              <a:rPr lang="en-US" sz="1000" kern="1200" baseline="-25000" dirty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3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1" name="TextBox 39"/>
          <p:cNvSpPr txBox="1"/>
          <p:nvPr/>
        </p:nvSpPr>
        <p:spPr>
          <a:xfrm>
            <a:off x="22990760" y="1447800"/>
            <a:ext cx="533400" cy="29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1000" kern="1200" dirty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S</a:t>
            </a:r>
            <a:r>
              <a:rPr lang="en-US" sz="1000" kern="1200" baseline="-25000" dirty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D</a:t>
            </a:r>
            <a:r>
              <a:rPr lang="en-US" sz="1000" kern="1200" dirty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S</a:t>
            </a:r>
            <a:r>
              <a:rPr lang="en-US" sz="1000" kern="1200" baseline="-25000" dirty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3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2" name="TextBox 39"/>
          <p:cNvSpPr txBox="1"/>
          <p:nvPr/>
        </p:nvSpPr>
        <p:spPr>
          <a:xfrm rot="16200000">
            <a:off x="21659533" y="3059417"/>
            <a:ext cx="676275" cy="2565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1000" kern="1200" dirty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SC, S</a:t>
            </a:r>
            <a:r>
              <a:rPr lang="en-US" sz="1000" kern="1200" baseline="-25000" dirty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3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3" name="TextBox 39"/>
          <p:cNvSpPr txBox="1"/>
          <p:nvPr/>
        </p:nvSpPr>
        <p:spPr>
          <a:xfrm>
            <a:off x="25896314" y="1418822"/>
            <a:ext cx="533400" cy="29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1000" kern="1200" dirty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S</a:t>
            </a:r>
            <a:r>
              <a:rPr lang="en-US" sz="1000" kern="1200" baseline="-25000" dirty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D</a:t>
            </a:r>
            <a:r>
              <a:rPr lang="en-US" sz="1000" kern="1200" dirty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S</a:t>
            </a:r>
            <a:r>
              <a:rPr lang="en-US" sz="1000" kern="1200" baseline="-25000" dirty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3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4" name="TextBox 39"/>
          <p:cNvSpPr txBox="1"/>
          <p:nvPr/>
        </p:nvSpPr>
        <p:spPr>
          <a:xfrm rot="16200000">
            <a:off x="24565087" y="3030439"/>
            <a:ext cx="676275" cy="2565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1000" kern="1200" dirty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SC, S</a:t>
            </a:r>
            <a:r>
              <a:rPr lang="en-US" sz="1000" kern="1200" baseline="-25000" dirty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3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4" b="4997"/>
          <a:stretch/>
        </p:blipFill>
        <p:spPr bwMode="auto">
          <a:xfrm>
            <a:off x="3118808" y="1981200"/>
            <a:ext cx="2362200" cy="205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820021" y="5032920"/>
            <a:ext cx="63510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Total Classroom Energy Savings per Year: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21,000 kWh</a:t>
            </a:r>
            <a:endParaRPr lang="en-US" sz="28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226550" y="609600"/>
            <a:ext cx="8991600" cy="7078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Classrooms</a:t>
            </a:r>
            <a:endParaRPr lang="en-US" sz="40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20200" y="2348180"/>
            <a:ext cx="8991600" cy="10772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create a stimulating &amp; comfortable learning environment.</a:t>
            </a:r>
            <a:endParaRPr lang="en-US" sz="32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75" t="29914" r="22752" b="35043"/>
          <a:stretch/>
        </p:blipFill>
        <p:spPr>
          <a:xfrm>
            <a:off x="12208117" y="5412034"/>
            <a:ext cx="3011214" cy="125820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8" t="28331" r="21653" b="35835"/>
          <a:stretch/>
        </p:blipFill>
        <p:spPr>
          <a:xfrm>
            <a:off x="15171889" y="5389503"/>
            <a:ext cx="3121572" cy="1282243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 rot="1623414">
            <a:off x="10013395" y="5784671"/>
            <a:ext cx="616197" cy="232402"/>
          </a:xfrm>
          <a:prstGeom prst="rect">
            <a:avLst/>
          </a:prstGeom>
          <a:solidFill>
            <a:srgbClr val="9BBB59">
              <a:alpha val="27843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 rot="1623414">
            <a:off x="9656272" y="6067456"/>
            <a:ext cx="1028664" cy="232402"/>
          </a:xfrm>
          <a:prstGeom prst="rect">
            <a:avLst/>
          </a:prstGeom>
          <a:solidFill>
            <a:srgbClr val="9BBB59">
              <a:alpha val="27843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 rot="1623414">
            <a:off x="13065071" y="5807395"/>
            <a:ext cx="616197" cy="232402"/>
          </a:xfrm>
          <a:prstGeom prst="rect">
            <a:avLst/>
          </a:prstGeom>
          <a:solidFill>
            <a:srgbClr val="9BBB59">
              <a:alpha val="27843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 rot="1623414">
            <a:off x="12694998" y="6101694"/>
            <a:ext cx="1028664" cy="289342"/>
          </a:xfrm>
          <a:prstGeom prst="rect">
            <a:avLst/>
          </a:prstGeom>
          <a:solidFill>
            <a:srgbClr val="9BBB59">
              <a:alpha val="27843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 rot="16200000">
            <a:off x="11940113" y="5885147"/>
            <a:ext cx="956792" cy="228558"/>
          </a:xfrm>
          <a:prstGeom prst="rect">
            <a:avLst/>
          </a:prstGeom>
          <a:solidFill>
            <a:srgbClr val="9BBB59">
              <a:alpha val="27843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 rot="1623414">
            <a:off x="16064568" y="5841994"/>
            <a:ext cx="616197" cy="232402"/>
          </a:xfrm>
          <a:prstGeom prst="rect">
            <a:avLst/>
          </a:prstGeom>
          <a:solidFill>
            <a:srgbClr val="9BBB59">
              <a:alpha val="27843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 rot="1623414">
            <a:off x="15727559" y="6140728"/>
            <a:ext cx="1028664" cy="208289"/>
          </a:xfrm>
          <a:prstGeom prst="rect">
            <a:avLst/>
          </a:prstGeom>
          <a:solidFill>
            <a:srgbClr val="9BBB59">
              <a:alpha val="27843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6999915" y="6395639"/>
            <a:ext cx="1028664" cy="220836"/>
          </a:xfrm>
          <a:prstGeom prst="rect">
            <a:avLst/>
          </a:prstGeom>
          <a:solidFill>
            <a:srgbClr val="9BBB59">
              <a:alpha val="27843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03" y="603882"/>
            <a:ext cx="2521857" cy="762000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 rot="16200000">
            <a:off x="8888437" y="5862423"/>
            <a:ext cx="956792" cy="228558"/>
          </a:xfrm>
          <a:prstGeom prst="rect">
            <a:avLst/>
          </a:prstGeom>
          <a:solidFill>
            <a:srgbClr val="9BBB59">
              <a:alpha val="27843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0" y="0"/>
            <a:ext cx="2743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goals				BIM				schedule				site				</a:t>
            </a:r>
            <a:r>
              <a:rPr lang="en-US" dirty="0" smtClean="0"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packages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				 renovation				 results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dobe Kaiti Std R" pitchFamily="18" charset="-128"/>
              <a:ea typeface="Adobe Kaiti Std R" pitchFamily="18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36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0"/>
            <a:ext cx="27432000" cy="43088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451482"/>
            <a:ext cx="2521857" cy="7620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656" y="1928110"/>
            <a:ext cx="2941134" cy="3558290"/>
          </a:xfrm>
          <a:prstGeom prst="rect">
            <a:avLst/>
          </a:prstGeom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939" y="2715594"/>
            <a:ext cx="2285529" cy="2285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91" b="99273" l="19273" r="792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12" y="1639950"/>
            <a:ext cx="1654052" cy="165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99" y="3858359"/>
            <a:ext cx="1453298" cy="1453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6" name="Straight Arrow Connector 45"/>
          <p:cNvCxnSpPr/>
          <p:nvPr/>
        </p:nvCxnSpPr>
        <p:spPr>
          <a:xfrm flipV="1">
            <a:off x="2122608" y="2265627"/>
            <a:ext cx="1229714" cy="226900"/>
          </a:xfrm>
          <a:prstGeom prst="straightConnector1">
            <a:avLst/>
          </a:prstGeom>
          <a:ln>
            <a:solidFill>
              <a:srgbClr val="00CC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2122608" y="2298475"/>
            <a:ext cx="1627197" cy="194051"/>
          </a:xfrm>
          <a:prstGeom prst="straightConnector1">
            <a:avLst/>
          </a:prstGeom>
          <a:ln>
            <a:solidFill>
              <a:srgbClr val="00CC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2290297" y="4350250"/>
            <a:ext cx="1291821" cy="380960"/>
          </a:xfrm>
          <a:prstGeom prst="straightConnector1">
            <a:avLst/>
          </a:prstGeom>
          <a:ln>
            <a:solidFill>
              <a:srgbClr val="00CC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5020160" y="3795980"/>
            <a:ext cx="1430378" cy="1106080"/>
          </a:xfrm>
          <a:prstGeom prst="straightConnector1">
            <a:avLst/>
          </a:prstGeom>
          <a:ln>
            <a:solidFill>
              <a:srgbClr val="00CC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5735349" y="3017268"/>
            <a:ext cx="715190" cy="778713"/>
          </a:xfrm>
          <a:prstGeom prst="straightConnector1">
            <a:avLst/>
          </a:prstGeom>
          <a:ln>
            <a:solidFill>
              <a:srgbClr val="00CC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 flipV="1">
            <a:off x="3383327" y="3017268"/>
            <a:ext cx="3067212" cy="778713"/>
          </a:xfrm>
          <a:prstGeom prst="straightConnector1">
            <a:avLst/>
          </a:prstGeom>
          <a:ln>
            <a:solidFill>
              <a:srgbClr val="00CC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3728339" y="4902060"/>
            <a:ext cx="1291821" cy="386202"/>
          </a:xfrm>
          <a:prstGeom prst="rect">
            <a:avLst/>
          </a:prstGeom>
          <a:noFill/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22" t="30458" r="19451" b="34771"/>
          <a:stretch/>
        </p:blipFill>
        <p:spPr>
          <a:xfrm>
            <a:off x="9104245" y="5406398"/>
            <a:ext cx="3149381" cy="1248454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9226550" y="609600"/>
            <a:ext cx="8991600" cy="7078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Classrooms</a:t>
            </a:r>
            <a:endParaRPr lang="en-US" sz="40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75" t="29914" r="22752" b="35043"/>
          <a:stretch/>
        </p:blipFill>
        <p:spPr>
          <a:xfrm>
            <a:off x="12208117" y="5412034"/>
            <a:ext cx="3011214" cy="1258206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8" t="28331" r="21653" b="35835"/>
          <a:stretch/>
        </p:blipFill>
        <p:spPr>
          <a:xfrm>
            <a:off x="15171889" y="5389503"/>
            <a:ext cx="3121572" cy="1282243"/>
          </a:xfrm>
          <a:prstGeom prst="rect">
            <a:avLst/>
          </a:prstGeom>
        </p:spPr>
      </p:pic>
      <p:sp>
        <p:nvSpPr>
          <p:cNvPr id="72" name="Rectangle 71"/>
          <p:cNvSpPr/>
          <p:nvPr/>
        </p:nvSpPr>
        <p:spPr>
          <a:xfrm rot="1623414">
            <a:off x="10013395" y="5784671"/>
            <a:ext cx="616197" cy="232402"/>
          </a:xfrm>
          <a:prstGeom prst="rect">
            <a:avLst/>
          </a:prstGeom>
          <a:solidFill>
            <a:srgbClr val="9BBB59">
              <a:alpha val="27843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 rot="1623414">
            <a:off x="9656272" y="6067456"/>
            <a:ext cx="1028664" cy="232402"/>
          </a:xfrm>
          <a:prstGeom prst="rect">
            <a:avLst/>
          </a:prstGeom>
          <a:solidFill>
            <a:srgbClr val="9BBB59">
              <a:alpha val="27843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 rot="1623414">
            <a:off x="13065071" y="5807395"/>
            <a:ext cx="616197" cy="232402"/>
          </a:xfrm>
          <a:prstGeom prst="rect">
            <a:avLst/>
          </a:prstGeom>
          <a:solidFill>
            <a:srgbClr val="9BBB59">
              <a:alpha val="27843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 rot="1623414">
            <a:off x="12694998" y="6101694"/>
            <a:ext cx="1028664" cy="289342"/>
          </a:xfrm>
          <a:prstGeom prst="rect">
            <a:avLst/>
          </a:prstGeom>
          <a:solidFill>
            <a:srgbClr val="9BBB59">
              <a:alpha val="27843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 rot="16200000">
            <a:off x="11940113" y="5885147"/>
            <a:ext cx="956792" cy="228558"/>
          </a:xfrm>
          <a:prstGeom prst="rect">
            <a:avLst/>
          </a:prstGeom>
          <a:solidFill>
            <a:srgbClr val="9BBB59">
              <a:alpha val="27843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 rot="1623414">
            <a:off x="16064568" y="5841994"/>
            <a:ext cx="616197" cy="232402"/>
          </a:xfrm>
          <a:prstGeom prst="rect">
            <a:avLst/>
          </a:prstGeom>
          <a:solidFill>
            <a:srgbClr val="9BBB59">
              <a:alpha val="27843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 rot="1623414">
            <a:off x="15727559" y="6140728"/>
            <a:ext cx="1028664" cy="208289"/>
          </a:xfrm>
          <a:prstGeom prst="rect">
            <a:avLst/>
          </a:prstGeom>
          <a:solidFill>
            <a:srgbClr val="9BBB59">
              <a:alpha val="27843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16999915" y="6395639"/>
            <a:ext cx="1028664" cy="220836"/>
          </a:xfrm>
          <a:prstGeom prst="rect">
            <a:avLst/>
          </a:prstGeom>
          <a:solidFill>
            <a:srgbClr val="9BBB59">
              <a:alpha val="27843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 rot="16200000">
            <a:off x="8888437" y="5862423"/>
            <a:ext cx="956792" cy="228558"/>
          </a:xfrm>
          <a:prstGeom prst="rect">
            <a:avLst/>
          </a:prstGeom>
          <a:solidFill>
            <a:srgbClr val="9BBB59">
              <a:alpha val="27843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0" y="0"/>
            <a:ext cx="2743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goals				BIM				schedule				site				</a:t>
            </a:r>
            <a:r>
              <a:rPr lang="en-US" dirty="0" smtClean="0"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packages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				 renovation				 results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dobe Kaiti Std R" pitchFamily="18" charset="-128"/>
              <a:ea typeface="Adobe Kaiti Std R" pitchFamily="18" charset="-128"/>
              <a:cs typeface="Arial" pitchFamily="34" charset="0"/>
            </a:endParaRP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259592"/>
              </p:ext>
            </p:extLst>
          </p:nvPr>
        </p:nvGraphicFramePr>
        <p:xfrm>
          <a:off x="18440400" y="1371600"/>
          <a:ext cx="8858124" cy="1521399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540543"/>
                <a:gridCol w="1386489"/>
                <a:gridCol w="5931092"/>
              </a:tblGrid>
              <a:tr h="3201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Equipment Type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Manufacturer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Specific</a:t>
                      </a:r>
                      <a:r>
                        <a:rPr lang="en-US" sz="1600" baseline="0" dirty="0" smtClean="0">
                          <a:effectLst/>
                        </a:rPr>
                        <a:t> Details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01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effectLst/>
                        </a:rPr>
                        <a:t>Television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Sony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Wall mounted,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effectLst/>
                        </a:rPr>
                        <a:t> data supply for basic television and morning news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01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Projector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InFocus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Classroom grade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effectLst/>
                        </a:rPr>
                        <a:t> projector, ceiling mounted, interactive screen functions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01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Computers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Dell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High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performance and functionality, touchscreen interaction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0" y="3892062"/>
            <a:ext cx="2819400" cy="182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3600" y="3903444"/>
            <a:ext cx="1999091" cy="2116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374600" y="6434326"/>
            <a:ext cx="1923925" cy="2744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schemeClr val="bg1"/>
                </a:solidFill>
              </a:rPr>
              <a:t>All images from google.com</a:t>
            </a:r>
            <a:endParaRPr lang="en-US" sz="11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8583567" y="3352800"/>
            <a:ext cx="8714957" cy="30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chemeClr val="bg1"/>
                </a:solidFill>
              </a:rPr>
              <a:t>** Alternate products are also acceptable if required specifications can be met ** </a:t>
            </a:r>
            <a:endParaRPr lang="en-US" sz="12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2800" y="3851325"/>
            <a:ext cx="2659855" cy="1994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3626" y="1758988"/>
            <a:ext cx="2537557" cy="3070028"/>
          </a:xfrm>
          <a:prstGeom prst="rect">
            <a:avLst/>
          </a:prstGeom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385419" y="3042243"/>
            <a:ext cx="182367" cy="27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100000">
            <a:off x="12413911" y="4295437"/>
            <a:ext cx="205647" cy="29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6" name="Straight Arrow Connector 55"/>
          <p:cNvCxnSpPr/>
          <p:nvPr/>
        </p:nvCxnSpPr>
        <p:spPr>
          <a:xfrm>
            <a:off x="11650520" y="2700039"/>
            <a:ext cx="826082" cy="386414"/>
          </a:xfrm>
          <a:prstGeom prst="straightConnector1">
            <a:avLst/>
          </a:prstGeom>
          <a:ln>
            <a:solidFill>
              <a:srgbClr val="00CC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4" descr="E:\Presentation Pictures\Strobe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962" y="1907122"/>
            <a:ext cx="1028824" cy="137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" descr="E:\Presentation Pictures\PA System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559" b="99721" l="104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585" y="3696280"/>
            <a:ext cx="1028824" cy="127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9" name="Straight Arrow Connector 58"/>
          <p:cNvCxnSpPr/>
          <p:nvPr/>
        </p:nvCxnSpPr>
        <p:spPr>
          <a:xfrm>
            <a:off x="11468469" y="4244437"/>
            <a:ext cx="989975" cy="91286"/>
          </a:xfrm>
          <a:prstGeom prst="straightConnector1">
            <a:avLst/>
          </a:prstGeom>
          <a:ln>
            <a:solidFill>
              <a:srgbClr val="00CC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6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4869" y="2246281"/>
            <a:ext cx="180044" cy="299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1" name="Straight Arrow Connector 60"/>
          <p:cNvCxnSpPr/>
          <p:nvPr/>
        </p:nvCxnSpPr>
        <p:spPr>
          <a:xfrm flipH="1">
            <a:off x="14183111" y="2157004"/>
            <a:ext cx="1249558" cy="282484"/>
          </a:xfrm>
          <a:prstGeom prst="straightConnector1">
            <a:avLst/>
          </a:prstGeom>
          <a:ln>
            <a:solidFill>
              <a:srgbClr val="00CC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10000" r="97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6163" y="1495113"/>
            <a:ext cx="1468817" cy="146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14975469" y="3177636"/>
            <a:ext cx="2673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LIGHTOLIER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EX 2 Edge-Lit Exit Series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Double Face, Self-Powered</a:t>
            </a:r>
            <a:endParaRPr lang="en-US" sz="16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052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0"/>
            <a:ext cx="27432000" cy="43088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97" y="451482"/>
            <a:ext cx="2521857" cy="762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226550" y="609600"/>
            <a:ext cx="8991600" cy="7078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Administration</a:t>
            </a:r>
            <a:endParaRPr lang="en-US" sz="40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20200" y="2348180"/>
            <a:ext cx="8991600" cy="10772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c</a:t>
            </a:r>
            <a:r>
              <a:rPr lang="en-US" sz="32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reate a productive &amp; inviting work environment</a:t>
            </a:r>
            <a:endParaRPr lang="en-US" sz="32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2743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goals				BIM				schedule				site				</a:t>
            </a:r>
            <a:r>
              <a:rPr lang="en-US" dirty="0" smtClean="0"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packages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				 renovation				 results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dobe Kaiti Std R" pitchFamily="18" charset="-128"/>
              <a:ea typeface="Adobe Kaiti Std R" pitchFamily="18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51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0"/>
            <a:ext cx="27432000" cy="43088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97" y="451482"/>
            <a:ext cx="2521857" cy="762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226550" y="609600"/>
            <a:ext cx="8991600" cy="7078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Administration</a:t>
            </a:r>
            <a:endParaRPr lang="en-US" sz="40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22" t="30458" r="19451" b="34771"/>
          <a:stretch/>
        </p:blipFill>
        <p:spPr>
          <a:xfrm>
            <a:off x="9104245" y="5406398"/>
            <a:ext cx="3149381" cy="12484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75" t="29914" r="22752" b="35043"/>
          <a:stretch/>
        </p:blipFill>
        <p:spPr>
          <a:xfrm>
            <a:off x="12208117" y="5412034"/>
            <a:ext cx="3011214" cy="12582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8" t="28331" r="21653" b="35835"/>
          <a:stretch/>
        </p:blipFill>
        <p:spPr>
          <a:xfrm>
            <a:off x="15171889" y="5389503"/>
            <a:ext cx="3121572" cy="1282243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035454"/>
              </p:ext>
            </p:extLst>
          </p:nvPr>
        </p:nvGraphicFramePr>
        <p:xfrm>
          <a:off x="18592800" y="2305670"/>
          <a:ext cx="8311566" cy="1600945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231079"/>
                <a:gridCol w="2499087"/>
                <a:gridCol w="1509521"/>
                <a:gridCol w="2071879"/>
              </a:tblGrid>
              <a:tr h="3201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Company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Fixture Series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Mounting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Lamp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01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effectLst/>
                        </a:rPr>
                        <a:t>1. Pinnacle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chemeClr val="bg1"/>
                          </a:solidFill>
                          <a:effectLst/>
                        </a:rPr>
                        <a:t>Adeo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 2’x2’,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effectLst/>
                        </a:rPr>
                        <a:t> 2’x4’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Recessed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        T8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01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effectLst/>
                        </a:rPr>
                        <a:t>2.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effectLst/>
                        </a:rPr>
                        <a:t>Lightolier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chemeClr val="bg1"/>
                          </a:solidFill>
                          <a:effectLst/>
                        </a:rPr>
                        <a:t>Calculite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 6”x6” Square DL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Recessed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27W LED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01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Lightolier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Wal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-Master Wall Washer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Recessed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T8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01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 AXIS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Beam 4 –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Perimeter System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Recessed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T8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0193000" y="4522113"/>
            <a:ext cx="5327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ea typeface="Adobe Kaiti Std R" pitchFamily="18" charset="-128"/>
                <a:cs typeface="Arial" pitchFamily="34" charset="0"/>
              </a:rPr>
              <a:t>2’x2’ Tile Ceiling – Dropped at 8’</a:t>
            </a:r>
            <a:endParaRPr lang="en-US" dirty="0">
              <a:solidFill>
                <a:schemeClr val="bg1"/>
              </a:solidFill>
              <a:latin typeface="Arial" pitchFamily="34" charset="0"/>
              <a:ea typeface="Adobe Kaiti Std R" pitchFamily="18" charset="-128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2800" y="850066"/>
            <a:ext cx="1868871" cy="1308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400" y="850066"/>
            <a:ext cx="1308210" cy="1308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69" b="22564"/>
          <a:stretch/>
        </p:blipFill>
        <p:spPr bwMode="auto">
          <a:xfrm>
            <a:off x="22326600" y="850066"/>
            <a:ext cx="2510329" cy="1307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8" b="20864"/>
          <a:stretch/>
        </p:blipFill>
        <p:spPr bwMode="auto">
          <a:xfrm>
            <a:off x="25063450" y="850066"/>
            <a:ext cx="183515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592800" y="863167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684359" y="89529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2.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22295069" y="1757012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3.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25063450" y="892088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4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054" name="Picture 6" descr="Y:\AEI Team 1\Disciplines\Lighting\Presentation 4\Admin RCP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738081"/>
            <a:ext cx="202015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0" y="0"/>
            <a:ext cx="2743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goals				BIM				schedule				site				</a:t>
            </a:r>
            <a:r>
              <a:rPr lang="en-US" dirty="0" smtClean="0"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packages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				 renovation				 results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dobe Kaiti Std R" pitchFamily="18" charset="-128"/>
              <a:ea typeface="Adobe Kaiti Std R" pitchFamily="18" charset="-128"/>
              <a:cs typeface="Arial" pitchFamily="34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0826151" y="5762445"/>
            <a:ext cx="301924" cy="526212"/>
          </a:xfrm>
          <a:custGeom>
            <a:avLst/>
            <a:gdLst>
              <a:gd name="connsiteX0" fmla="*/ 0 w 301924"/>
              <a:gd name="connsiteY0" fmla="*/ 439947 h 526212"/>
              <a:gd name="connsiteX1" fmla="*/ 232913 w 301924"/>
              <a:gd name="connsiteY1" fmla="*/ 8627 h 526212"/>
              <a:gd name="connsiteX2" fmla="*/ 301924 w 301924"/>
              <a:gd name="connsiteY2" fmla="*/ 0 h 526212"/>
              <a:gd name="connsiteX3" fmla="*/ 293298 w 301924"/>
              <a:gd name="connsiteY3" fmla="*/ 526212 h 526212"/>
              <a:gd name="connsiteX4" fmla="*/ 0 w 301924"/>
              <a:gd name="connsiteY4" fmla="*/ 439947 h 52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924" h="526212">
                <a:moveTo>
                  <a:pt x="0" y="439947"/>
                </a:moveTo>
                <a:lnTo>
                  <a:pt x="232913" y="8627"/>
                </a:lnTo>
                <a:lnTo>
                  <a:pt x="301924" y="0"/>
                </a:lnTo>
                <a:lnTo>
                  <a:pt x="293298" y="526212"/>
                </a:lnTo>
                <a:lnTo>
                  <a:pt x="0" y="439947"/>
                </a:lnTo>
                <a:close/>
              </a:path>
            </a:pathLst>
          </a:custGeom>
          <a:solidFill>
            <a:srgbClr val="4BACC6">
              <a:alpha val="40000"/>
            </a:srgb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83973" y="2530261"/>
            <a:ext cx="6019800" cy="181588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DESIGN CONSIDERATIONS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Mechanical equipment noise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Security system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Structural grid irregularity</a:t>
            </a:r>
            <a:endParaRPr lang="en-US" sz="28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220200" y="2348180"/>
            <a:ext cx="8991600" cy="10772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c</a:t>
            </a:r>
            <a:r>
              <a:rPr lang="en-US" sz="32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reate a productive &amp; inviting work environment</a:t>
            </a:r>
            <a:endParaRPr lang="en-US" sz="32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49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0"/>
            <a:ext cx="27432000" cy="43088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97" y="451482"/>
            <a:ext cx="2521857" cy="762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226550" y="609600"/>
            <a:ext cx="8991600" cy="7078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Administration</a:t>
            </a:r>
            <a:endParaRPr lang="en-US" sz="40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22" t="30458" r="19451" b="34771"/>
          <a:stretch/>
        </p:blipFill>
        <p:spPr>
          <a:xfrm>
            <a:off x="9104245" y="5406398"/>
            <a:ext cx="3149381" cy="12484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75" t="29914" r="22752" b="35043"/>
          <a:stretch/>
        </p:blipFill>
        <p:spPr>
          <a:xfrm>
            <a:off x="12208117" y="5412034"/>
            <a:ext cx="3011214" cy="12582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8" t="28331" r="21653" b="35835"/>
          <a:stretch/>
        </p:blipFill>
        <p:spPr>
          <a:xfrm>
            <a:off x="15171889" y="5389503"/>
            <a:ext cx="3121572" cy="12822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0"/>
            <a:ext cx="2743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goals				BIM				schedule				site				</a:t>
            </a:r>
            <a:r>
              <a:rPr lang="en-US" dirty="0" smtClean="0"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packages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				 renovation				 results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dobe Kaiti Std R" pitchFamily="18" charset="-128"/>
              <a:ea typeface="Adobe Kaiti Std R" pitchFamily="18" charset="-128"/>
              <a:cs typeface="Arial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0826151" y="5762445"/>
            <a:ext cx="301924" cy="526212"/>
          </a:xfrm>
          <a:custGeom>
            <a:avLst/>
            <a:gdLst>
              <a:gd name="connsiteX0" fmla="*/ 0 w 301924"/>
              <a:gd name="connsiteY0" fmla="*/ 439947 h 526212"/>
              <a:gd name="connsiteX1" fmla="*/ 232913 w 301924"/>
              <a:gd name="connsiteY1" fmla="*/ 8627 h 526212"/>
              <a:gd name="connsiteX2" fmla="*/ 301924 w 301924"/>
              <a:gd name="connsiteY2" fmla="*/ 0 h 526212"/>
              <a:gd name="connsiteX3" fmla="*/ 293298 w 301924"/>
              <a:gd name="connsiteY3" fmla="*/ 526212 h 526212"/>
              <a:gd name="connsiteX4" fmla="*/ 0 w 301924"/>
              <a:gd name="connsiteY4" fmla="*/ 439947 h 52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924" h="526212">
                <a:moveTo>
                  <a:pt x="0" y="439947"/>
                </a:moveTo>
                <a:lnTo>
                  <a:pt x="232913" y="8627"/>
                </a:lnTo>
                <a:lnTo>
                  <a:pt x="301924" y="0"/>
                </a:lnTo>
                <a:lnTo>
                  <a:pt x="293298" y="526212"/>
                </a:lnTo>
                <a:lnTo>
                  <a:pt x="0" y="439947"/>
                </a:lnTo>
                <a:close/>
              </a:path>
            </a:pathLst>
          </a:custGeom>
          <a:solidFill>
            <a:srgbClr val="4BACC6">
              <a:alpha val="40000"/>
            </a:srgb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3461" y="579912"/>
            <a:ext cx="4414139" cy="1801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345400" y="1066800"/>
            <a:ext cx="1066800" cy="14478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1412200" y="1066800"/>
            <a:ext cx="5255326" cy="131495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0345400" y="2514600"/>
            <a:ext cx="3250870" cy="400571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8"/>
          <a:stretch/>
        </p:blipFill>
        <p:spPr bwMode="auto">
          <a:xfrm>
            <a:off x="23596270" y="2381755"/>
            <a:ext cx="3071256" cy="413855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 descr="Y:\AEI Team 1\Disciplines\Lighting\Presentation 4\Admin RCP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738081"/>
            <a:ext cx="202015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83973" y="2530261"/>
            <a:ext cx="6019800" cy="181588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DESIGN CONSIDERATIONS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Mechanical equipment noise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Security system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Structural grid irregularity</a:t>
            </a:r>
            <a:endParaRPr lang="en-US" sz="28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220200" y="2348180"/>
            <a:ext cx="8991600" cy="10772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c</a:t>
            </a:r>
            <a:r>
              <a:rPr lang="en-US" sz="32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reate a productive &amp; inviting work environment</a:t>
            </a:r>
            <a:endParaRPr lang="en-US" sz="32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4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0"/>
            <a:ext cx="27432000" cy="43088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97" y="451482"/>
            <a:ext cx="2521857" cy="762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226550" y="609600"/>
            <a:ext cx="8991600" cy="7078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Administration</a:t>
            </a:r>
            <a:endParaRPr lang="en-US" sz="40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22" t="30458" r="19451" b="34771"/>
          <a:stretch/>
        </p:blipFill>
        <p:spPr>
          <a:xfrm>
            <a:off x="9104245" y="5406398"/>
            <a:ext cx="3149381" cy="12484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75" t="29914" r="22752" b="35043"/>
          <a:stretch/>
        </p:blipFill>
        <p:spPr>
          <a:xfrm>
            <a:off x="12208117" y="5412034"/>
            <a:ext cx="3011214" cy="12582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8" t="28331" r="21653" b="35835"/>
          <a:stretch/>
        </p:blipFill>
        <p:spPr>
          <a:xfrm>
            <a:off x="15171889" y="5389503"/>
            <a:ext cx="3121572" cy="12822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0"/>
            <a:ext cx="2743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goals				BIM				schedule				site				</a:t>
            </a:r>
            <a:r>
              <a:rPr lang="en-US" dirty="0" smtClean="0"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packages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				 renovation				 results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dobe Kaiti Std R" pitchFamily="18" charset="-128"/>
              <a:ea typeface="Adobe Kaiti Std R" pitchFamily="18" charset="-128"/>
              <a:cs typeface="Arial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0826151" y="5762445"/>
            <a:ext cx="301924" cy="526212"/>
          </a:xfrm>
          <a:custGeom>
            <a:avLst/>
            <a:gdLst>
              <a:gd name="connsiteX0" fmla="*/ 0 w 301924"/>
              <a:gd name="connsiteY0" fmla="*/ 439947 h 526212"/>
              <a:gd name="connsiteX1" fmla="*/ 232913 w 301924"/>
              <a:gd name="connsiteY1" fmla="*/ 8627 h 526212"/>
              <a:gd name="connsiteX2" fmla="*/ 301924 w 301924"/>
              <a:gd name="connsiteY2" fmla="*/ 0 h 526212"/>
              <a:gd name="connsiteX3" fmla="*/ 293298 w 301924"/>
              <a:gd name="connsiteY3" fmla="*/ 526212 h 526212"/>
              <a:gd name="connsiteX4" fmla="*/ 0 w 301924"/>
              <a:gd name="connsiteY4" fmla="*/ 439947 h 52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924" h="526212">
                <a:moveTo>
                  <a:pt x="0" y="439947"/>
                </a:moveTo>
                <a:lnTo>
                  <a:pt x="232913" y="8627"/>
                </a:lnTo>
                <a:lnTo>
                  <a:pt x="301924" y="0"/>
                </a:lnTo>
                <a:lnTo>
                  <a:pt x="293298" y="526212"/>
                </a:lnTo>
                <a:lnTo>
                  <a:pt x="0" y="439947"/>
                </a:lnTo>
                <a:close/>
              </a:path>
            </a:pathLst>
          </a:custGeom>
          <a:solidFill>
            <a:srgbClr val="4BACC6">
              <a:alpha val="40000"/>
            </a:srgb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1408" y="714555"/>
            <a:ext cx="8928759" cy="515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9372600" y="1489770"/>
            <a:ext cx="8693150" cy="353943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Visiplex</a:t>
            </a:r>
            <a:r>
              <a:rPr lang="en-US" sz="2800" b="1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 System Functions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Classroom and Building Speakers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Intercom system at entry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Synchronized Clocks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Fire Alarm Announcement Integrated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All Controlled from main admin office, as well as from an intranet log in from home computers</a:t>
            </a:r>
            <a:endParaRPr lang="en-US" sz="28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847488" y="6434326"/>
            <a:ext cx="978153" cy="2744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schemeClr val="bg1"/>
                </a:solidFill>
              </a:rPr>
              <a:t>Visiplex.com</a:t>
            </a:r>
            <a:endParaRPr lang="en-US" sz="11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3973" y="2530261"/>
            <a:ext cx="6019800" cy="181588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DESIGN CONSIDERATIONS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Mechanical equipment noise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Security system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Structural grid irregularity</a:t>
            </a:r>
            <a:endParaRPr lang="en-US" sz="28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29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0"/>
            <a:ext cx="27432000" cy="43088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97" y="451482"/>
            <a:ext cx="2521857" cy="762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226550" y="609600"/>
            <a:ext cx="8991600" cy="7078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Corridor</a:t>
            </a:r>
            <a:endParaRPr lang="en-US" sz="40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220200" y="2348180"/>
            <a:ext cx="8991600" cy="10772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create a space which accommodates traffic flow and major building system components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743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goals				BIM				schedule				site				</a:t>
            </a:r>
            <a:r>
              <a:rPr lang="en-US" dirty="0" smtClean="0"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packages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				 renovation				 results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dobe Kaiti Std R" pitchFamily="18" charset="-128"/>
              <a:ea typeface="Adobe Kaiti Std R" pitchFamily="18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41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0"/>
            <a:ext cx="27432000" cy="43088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97" y="451482"/>
            <a:ext cx="2521857" cy="762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226550" y="609600"/>
            <a:ext cx="8991600" cy="7078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Corridor</a:t>
            </a:r>
            <a:endParaRPr lang="en-US" sz="40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22" t="30458" r="19451" b="34771"/>
          <a:stretch/>
        </p:blipFill>
        <p:spPr>
          <a:xfrm>
            <a:off x="9104245" y="5406398"/>
            <a:ext cx="3149381" cy="124845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75" t="29914" r="22752" b="35043"/>
          <a:stretch/>
        </p:blipFill>
        <p:spPr>
          <a:xfrm>
            <a:off x="12208117" y="5412034"/>
            <a:ext cx="3011214" cy="1258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8" t="28331" r="21653" b="35835"/>
          <a:stretch/>
        </p:blipFill>
        <p:spPr>
          <a:xfrm>
            <a:off x="15171889" y="5389503"/>
            <a:ext cx="3121572" cy="1282243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0972800" y="6255224"/>
            <a:ext cx="1082917" cy="76200"/>
          </a:xfrm>
          <a:prstGeom prst="rect">
            <a:avLst/>
          </a:prstGeom>
          <a:solidFill>
            <a:srgbClr val="FFFF00">
              <a:alpha val="27843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9462449" y="5715000"/>
            <a:ext cx="76200" cy="806924"/>
          </a:xfrm>
          <a:prstGeom prst="rect">
            <a:avLst/>
          </a:prstGeom>
          <a:solidFill>
            <a:srgbClr val="FFFF00">
              <a:alpha val="27843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rot="1523495">
            <a:off x="9683087" y="5988625"/>
            <a:ext cx="1082917" cy="76200"/>
          </a:xfrm>
          <a:prstGeom prst="rect">
            <a:avLst/>
          </a:prstGeom>
          <a:solidFill>
            <a:srgbClr val="FFFF00">
              <a:alpha val="27843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4020800" y="6293324"/>
            <a:ext cx="1082917" cy="76200"/>
          </a:xfrm>
          <a:prstGeom prst="rect">
            <a:avLst/>
          </a:prstGeom>
          <a:solidFill>
            <a:srgbClr val="FFFF00">
              <a:alpha val="27843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2524097" y="5753100"/>
            <a:ext cx="76200" cy="806924"/>
          </a:xfrm>
          <a:prstGeom prst="rect">
            <a:avLst/>
          </a:prstGeom>
          <a:solidFill>
            <a:srgbClr val="FFFF00">
              <a:alpha val="27843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 rot="1523495">
            <a:off x="12731087" y="6026725"/>
            <a:ext cx="1082917" cy="76200"/>
          </a:xfrm>
          <a:prstGeom prst="rect">
            <a:avLst/>
          </a:prstGeom>
          <a:solidFill>
            <a:srgbClr val="FFFF00">
              <a:alpha val="27843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7033544" y="6327444"/>
            <a:ext cx="1082917" cy="76200"/>
          </a:xfrm>
          <a:prstGeom prst="rect">
            <a:avLst/>
          </a:prstGeom>
          <a:solidFill>
            <a:srgbClr val="FFFF00">
              <a:alpha val="27843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 rot="1523495">
            <a:off x="15764303" y="6067669"/>
            <a:ext cx="1082917" cy="76200"/>
          </a:xfrm>
          <a:prstGeom prst="rect">
            <a:avLst/>
          </a:prstGeom>
          <a:solidFill>
            <a:srgbClr val="FFFF00">
              <a:alpha val="27843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9220200" y="2348180"/>
            <a:ext cx="8991600" cy="10772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create a space which accommodates traffic flow and major building system components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09800" y="2413861"/>
            <a:ext cx="5029200" cy="224676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DESIGN CONSIDERATIONS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Plenum space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Acoustics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2800" dirty="0" smtClean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2743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goals				BIM				schedule				site				</a:t>
            </a:r>
            <a:r>
              <a:rPr lang="en-US" dirty="0" smtClean="0"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packages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				 renovation				 results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dobe Kaiti Std R" pitchFamily="18" charset="-128"/>
              <a:ea typeface="Adobe Kaiti Std R" pitchFamily="18" charset="-128"/>
              <a:cs typeface="Arial" pitchFamily="34" charset="0"/>
            </a:endParaRPr>
          </a:p>
        </p:txBody>
      </p:sp>
      <p:pic>
        <p:nvPicPr>
          <p:cNvPr id="1026" name="Picture 2" descr="http://www.acoustimac.com/acoustic-info/wp-content/gallery/schools-antioch/Sound%20Panel%20Gray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0" y="1336021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57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0"/>
            <a:ext cx="27432000" cy="43088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97" y="451482"/>
            <a:ext cx="2521857" cy="762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226550" y="609600"/>
            <a:ext cx="8991600" cy="7078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Corridor</a:t>
            </a:r>
            <a:endParaRPr lang="en-US" sz="40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507200" y="4267200"/>
            <a:ext cx="6629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Exposed ceiling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Fixtures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8ft AFF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Spaced 30ft on center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Acoustic paneling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Hung from ceiling and mounted high on walls</a:t>
            </a:r>
            <a:endParaRPr lang="en-US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164585"/>
              </p:ext>
            </p:extLst>
          </p:nvPr>
        </p:nvGraphicFramePr>
        <p:xfrm>
          <a:off x="19964400" y="1481173"/>
          <a:ext cx="5238466" cy="1215094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729622"/>
                <a:gridCol w="2508844"/>
              </a:tblGrid>
              <a:tr h="37384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Design Criteria from IES Lighting </a:t>
                      </a:r>
                      <a:r>
                        <a:rPr lang="en-US" sz="1600" dirty="0" smtClean="0">
                          <a:effectLst/>
                        </a:rPr>
                        <a:t>Handbook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71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Age Range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25-65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71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Average Illuminance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5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fc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71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Avg:Min Ratio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2:1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551809"/>
              </p:ext>
            </p:extLst>
          </p:nvPr>
        </p:nvGraphicFramePr>
        <p:xfrm>
          <a:off x="19964400" y="2872895"/>
          <a:ext cx="5238466" cy="934678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729622"/>
                <a:gridCol w="2508844"/>
              </a:tblGrid>
              <a:tr h="37384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Lighting Power Density</a:t>
                      </a:r>
                      <a:r>
                        <a:rPr lang="en-US" sz="1600" baseline="0" dirty="0" smtClean="0">
                          <a:effectLst/>
                        </a:rPr>
                        <a:t> (Based on Standard 90.1)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71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ASHRAE 90.1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0.66 W/SF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71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Actual LPD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0.25 W/SF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22" t="30458" r="19451" b="34771"/>
          <a:stretch/>
        </p:blipFill>
        <p:spPr>
          <a:xfrm>
            <a:off x="9104245" y="5406398"/>
            <a:ext cx="3149381" cy="124845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75" t="29914" r="22752" b="35043"/>
          <a:stretch/>
        </p:blipFill>
        <p:spPr>
          <a:xfrm>
            <a:off x="12208117" y="5412034"/>
            <a:ext cx="3011214" cy="1258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8" t="28331" r="21653" b="35835"/>
          <a:stretch/>
        </p:blipFill>
        <p:spPr>
          <a:xfrm>
            <a:off x="15171889" y="5389503"/>
            <a:ext cx="3121572" cy="1282243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0972800" y="6255224"/>
            <a:ext cx="1082917" cy="76200"/>
          </a:xfrm>
          <a:prstGeom prst="rect">
            <a:avLst/>
          </a:prstGeom>
          <a:solidFill>
            <a:srgbClr val="FFFF00">
              <a:alpha val="27843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9462449" y="5715000"/>
            <a:ext cx="76200" cy="806924"/>
          </a:xfrm>
          <a:prstGeom prst="rect">
            <a:avLst/>
          </a:prstGeom>
          <a:solidFill>
            <a:srgbClr val="FFFF00">
              <a:alpha val="27843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rot="1523495">
            <a:off x="9683087" y="5988625"/>
            <a:ext cx="1082917" cy="76200"/>
          </a:xfrm>
          <a:prstGeom prst="rect">
            <a:avLst/>
          </a:prstGeom>
          <a:solidFill>
            <a:srgbClr val="FFFF00">
              <a:alpha val="27843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4020800" y="6293324"/>
            <a:ext cx="1082917" cy="76200"/>
          </a:xfrm>
          <a:prstGeom prst="rect">
            <a:avLst/>
          </a:prstGeom>
          <a:solidFill>
            <a:srgbClr val="FFFF00">
              <a:alpha val="27843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2524097" y="5753100"/>
            <a:ext cx="76200" cy="806924"/>
          </a:xfrm>
          <a:prstGeom prst="rect">
            <a:avLst/>
          </a:prstGeom>
          <a:solidFill>
            <a:srgbClr val="FFFF00">
              <a:alpha val="27843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 rot="1523495">
            <a:off x="12731087" y="6026725"/>
            <a:ext cx="1082917" cy="76200"/>
          </a:xfrm>
          <a:prstGeom prst="rect">
            <a:avLst/>
          </a:prstGeom>
          <a:solidFill>
            <a:srgbClr val="FFFF00">
              <a:alpha val="27843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7033544" y="6327444"/>
            <a:ext cx="1082917" cy="76200"/>
          </a:xfrm>
          <a:prstGeom prst="rect">
            <a:avLst/>
          </a:prstGeom>
          <a:solidFill>
            <a:srgbClr val="FFFF00">
              <a:alpha val="27843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 rot="1523495">
            <a:off x="15764303" y="6067669"/>
            <a:ext cx="1082917" cy="76200"/>
          </a:xfrm>
          <a:prstGeom prst="rect">
            <a:avLst/>
          </a:prstGeom>
          <a:solidFill>
            <a:srgbClr val="FFFF00">
              <a:alpha val="27843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2" descr="Y:\AEI Team 1\Disciplines\Lighting\Presentation 4\Corridor Layout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208" y="1499843"/>
            <a:ext cx="4416425" cy="360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Straight Connector 39"/>
          <p:cNvCxnSpPr/>
          <p:nvPr/>
        </p:nvCxnSpPr>
        <p:spPr>
          <a:xfrm>
            <a:off x="1696208" y="2076070"/>
            <a:ext cx="4416425" cy="2209800"/>
          </a:xfrm>
          <a:prstGeom prst="line">
            <a:avLst/>
          </a:prstGeom>
          <a:ln w="38100"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112633" y="4285870"/>
            <a:ext cx="0" cy="457200"/>
          </a:xfrm>
          <a:prstGeom prst="line">
            <a:avLst/>
          </a:prstGeom>
          <a:ln w="38100"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1696208" y="2533270"/>
            <a:ext cx="4416425" cy="2209800"/>
          </a:xfrm>
          <a:prstGeom prst="line">
            <a:avLst/>
          </a:prstGeom>
          <a:ln w="38100"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1696208" y="2076070"/>
            <a:ext cx="0" cy="457200"/>
          </a:xfrm>
          <a:prstGeom prst="line">
            <a:avLst/>
          </a:prstGeom>
          <a:ln w="38100"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4134608" y="2304670"/>
            <a:ext cx="1905000" cy="1219200"/>
          </a:xfrm>
          <a:prstGeom prst="straightConnector1">
            <a:avLst/>
          </a:prstGeom>
          <a:ln>
            <a:solidFill>
              <a:srgbClr val="00CC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725" y="1465724"/>
            <a:ext cx="1776484" cy="124353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5556250" y="2902938"/>
            <a:ext cx="2673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Pinnacle</a:t>
            </a:r>
          </a:p>
          <a:p>
            <a:pPr algn="ctr"/>
            <a:r>
              <a:rPr lang="en-US" sz="1600" dirty="0" err="1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Linero</a:t>
            </a:r>
            <a:r>
              <a:rPr lang="en-US" sz="16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 8 – 8ft length</a:t>
            </a:r>
          </a:p>
          <a:p>
            <a:pPr algn="ctr"/>
            <a:endParaRPr lang="en-US" sz="1600" dirty="0" smtClean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220200" y="2348180"/>
            <a:ext cx="8991600" cy="10772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create a space which accommodates traffic flow and major building system components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0"/>
            <a:ext cx="2743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goals				BIM				schedule				site				</a:t>
            </a:r>
            <a:r>
              <a:rPr lang="en-US" dirty="0" smtClean="0"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packages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				 renovation				 results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dobe Kaiti Std R" pitchFamily="18" charset="-128"/>
              <a:ea typeface="Adobe Kaiti Std R" pitchFamily="18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98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0"/>
            <a:ext cx="27432000" cy="43088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97" y="451482"/>
            <a:ext cx="2521857" cy="762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226550" y="609600"/>
            <a:ext cx="8991600" cy="7078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BIM Execution Plan</a:t>
            </a:r>
            <a:endParaRPr lang="en-US" sz="40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1600200"/>
            <a:ext cx="1447800" cy="135657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978" y="4800600"/>
            <a:ext cx="1490378" cy="13716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1400" y="5029200"/>
            <a:ext cx="856620" cy="87049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0090" y="1781977"/>
            <a:ext cx="1334759" cy="1189823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055963"/>
              </p:ext>
            </p:extLst>
          </p:nvPr>
        </p:nvGraphicFramePr>
        <p:xfrm>
          <a:off x="1066800" y="1290519"/>
          <a:ext cx="8001000" cy="1854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00500"/>
                <a:gridCol w="40005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dobe Kaiti Std R" pitchFamily="18" charset="-128"/>
                          <a:ea typeface="Adobe Kaiti Std R" pitchFamily="18" charset="-128"/>
                        </a:rPr>
                        <a:t>BIM Uses</a:t>
                      </a:r>
                      <a:endParaRPr lang="en-US" dirty="0">
                        <a:solidFill>
                          <a:schemeClr val="tx1"/>
                        </a:solidFill>
                        <a:latin typeface="Adobe Kaiti Std R" pitchFamily="18" charset="-128"/>
                        <a:ea typeface="Adobe Kaiti Std R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dobe Kaiti Std R" pitchFamily="18" charset="-128"/>
                          <a:ea typeface="Adobe Kaiti Std R" pitchFamily="18" charset="-128"/>
                        </a:rPr>
                        <a:t>Applicable Software</a:t>
                      </a:r>
                      <a:endParaRPr lang="en-US" dirty="0">
                        <a:solidFill>
                          <a:schemeClr val="tx1"/>
                        </a:solidFill>
                        <a:latin typeface="Adobe Kaiti Std R" pitchFamily="18" charset="-128"/>
                        <a:ea typeface="Adobe Kaiti Std R" pitchFamily="18" charset="-12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dobe Kaiti Std R" pitchFamily="18" charset="-128"/>
                          <a:ea typeface="Adobe Kaiti Std R" pitchFamily="18" charset="-128"/>
                        </a:rPr>
                        <a:t>Scheduling</a:t>
                      </a:r>
                      <a:endParaRPr lang="en-US" dirty="0">
                        <a:latin typeface="Adobe Kaiti Std R" pitchFamily="18" charset="-128"/>
                        <a:ea typeface="Adobe Kaiti Std R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dobe Kaiti Std R" pitchFamily="18" charset="-128"/>
                          <a:ea typeface="Adobe Kaiti Std R" pitchFamily="18" charset="-128"/>
                        </a:rPr>
                        <a:t>P6</a:t>
                      </a:r>
                      <a:endParaRPr lang="en-US" dirty="0">
                        <a:latin typeface="Adobe Kaiti Std R" pitchFamily="18" charset="-128"/>
                        <a:ea typeface="Adobe Kaiti Std R" pitchFamily="18" charset="-12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dobe Kaiti Std R" pitchFamily="18" charset="-128"/>
                          <a:ea typeface="Adobe Kaiti Std R" pitchFamily="18" charset="-128"/>
                        </a:rPr>
                        <a:t>Clash Detection</a:t>
                      </a:r>
                      <a:endParaRPr lang="en-US" dirty="0">
                        <a:latin typeface="Adobe Kaiti Std R" pitchFamily="18" charset="-128"/>
                        <a:ea typeface="Adobe Kaiti Std R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dobe Kaiti Std R" pitchFamily="18" charset="-128"/>
                          <a:ea typeface="Adobe Kaiti Std R" pitchFamily="18" charset="-128"/>
                        </a:rPr>
                        <a:t>Navisworks</a:t>
                      </a:r>
                      <a:endParaRPr lang="en-US" dirty="0">
                        <a:latin typeface="Adobe Kaiti Std R" pitchFamily="18" charset="-128"/>
                        <a:ea typeface="Adobe Kaiti Std R" pitchFamily="18" charset="-12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dobe Kaiti Std R" pitchFamily="18" charset="-128"/>
                          <a:ea typeface="Adobe Kaiti Std R" pitchFamily="18" charset="-128"/>
                        </a:rPr>
                        <a:t>Estimating</a:t>
                      </a:r>
                      <a:endParaRPr lang="en-US" dirty="0">
                        <a:latin typeface="Adobe Kaiti Std R" pitchFamily="18" charset="-128"/>
                        <a:ea typeface="Adobe Kaiti Std R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dobe Kaiti Std R" pitchFamily="18" charset="-128"/>
                          <a:ea typeface="Adobe Kaiti Std R" pitchFamily="18" charset="-128"/>
                        </a:rPr>
                        <a:t>RSMeans CostWorks</a:t>
                      </a:r>
                      <a:endParaRPr lang="en-US" dirty="0">
                        <a:latin typeface="Adobe Kaiti Std R" pitchFamily="18" charset="-128"/>
                        <a:ea typeface="Adobe Kaiti Std R" pitchFamily="18" charset="-12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dobe Kaiti Std R" pitchFamily="18" charset="-128"/>
                          <a:ea typeface="Adobe Kaiti Std R" pitchFamily="18" charset="-128"/>
                        </a:rPr>
                        <a:t>Virtual Mockups</a:t>
                      </a:r>
                      <a:endParaRPr lang="en-US" dirty="0">
                        <a:latin typeface="Adobe Kaiti Std R" pitchFamily="18" charset="-128"/>
                        <a:ea typeface="Adobe Kaiti Std R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dobe Kaiti Std R" pitchFamily="18" charset="-128"/>
                          <a:ea typeface="Adobe Kaiti Std R" pitchFamily="18" charset="-128"/>
                        </a:rPr>
                        <a:t>SketchUp</a:t>
                      </a:r>
                      <a:endParaRPr lang="en-US" dirty="0">
                        <a:latin typeface="Adobe Kaiti Std R" pitchFamily="18" charset="-128"/>
                        <a:ea typeface="Adobe Kaiti Std R" pitchFamily="18" charset="-12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505194"/>
              </p:ext>
            </p:extLst>
          </p:nvPr>
        </p:nvGraphicFramePr>
        <p:xfrm>
          <a:off x="1066800" y="4145280"/>
          <a:ext cx="8001000" cy="2225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00500"/>
                <a:gridCol w="40005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dobe Kaiti Std R" pitchFamily="18" charset="-128"/>
                          <a:ea typeface="Adobe Kaiti Std R" pitchFamily="18" charset="-128"/>
                        </a:rPr>
                        <a:t>BIM Uses</a:t>
                      </a:r>
                      <a:endParaRPr lang="en-US" dirty="0">
                        <a:solidFill>
                          <a:schemeClr val="tx1"/>
                        </a:solidFill>
                        <a:latin typeface="Adobe Kaiti Std R" pitchFamily="18" charset="-128"/>
                        <a:ea typeface="Adobe Kaiti Std R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dobe Kaiti Std R" pitchFamily="18" charset="-128"/>
                          <a:ea typeface="Adobe Kaiti Std R" pitchFamily="18" charset="-128"/>
                        </a:rPr>
                        <a:t>Applicable Software</a:t>
                      </a:r>
                      <a:endParaRPr lang="en-US" dirty="0">
                        <a:solidFill>
                          <a:schemeClr val="tx1"/>
                        </a:solidFill>
                        <a:latin typeface="Adobe Kaiti Std R" pitchFamily="18" charset="-128"/>
                        <a:ea typeface="Adobe Kaiti Std R" pitchFamily="18" charset="-12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dobe Kaiti Std R" pitchFamily="18" charset="-128"/>
                          <a:ea typeface="Adobe Kaiti Std R" pitchFamily="18" charset="-128"/>
                        </a:rPr>
                        <a:t>Systems Coordination</a:t>
                      </a:r>
                      <a:endParaRPr lang="en-US" dirty="0">
                        <a:latin typeface="Adobe Kaiti Std R" pitchFamily="18" charset="-128"/>
                        <a:ea typeface="Adobe Kaiti Std R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dobe Kaiti Std R" pitchFamily="18" charset="-128"/>
                          <a:ea typeface="Adobe Kaiti Std R" pitchFamily="18" charset="-128"/>
                        </a:rPr>
                        <a:t>Revit</a:t>
                      </a:r>
                      <a:endParaRPr lang="en-US" dirty="0">
                        <a:latin typeface="Adobe Kaiti Std R" pitchFamily="18" charset="-128"/>
                        <a:ea typeface="Adobe Kaiti Std R" pitchFamily="18" charset="-12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dobe Kaiti Std R" pitchFamily="18" charset="-128"/>
                          <a:ea typeface="Adobe Kaiti Std R" pitchFamily="18" charset="-128"/>
                        </a:rPr>
                        <a:t>Gravity System</a:t>
                      </a:r>
                      <a:r>
                        <a:rPr lang="en-US" baseline="0" dirty="0" smtClean="0">
                          <a:latin typeface="Adobe Kaiti Std R" pitchFamily="18" charset="-128"/>
                          <a:ea typeface="Adobe Kaiti Std R" pitchFamily="18" charset="-128"/>
                        </a:rPr>
                        <a:t> </a:t>
                      </a:r>
                      <a:endParaRPr lang="en-US" dirty="0">
                        <a:latin typeface="Adobe Kaiti Std R" pitchFamily="18" charset="-128"/>
                        <a:ea typeface="Adobe Kaiti Std R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dobe Kaiti Std R" pitchFamily="18" charset="-128"/>
                          <a:ea typeface="Adobe Kaiti Std R" pitchFamily="18" charset="-128"/>
                        </a:rPr>
                        <a:t>RAM</a:t>
                      </a:r>
                      <a:endParaRPr lang="en-US" dirty="0">
                        <a:latin typeface="Adobe Kaiti Std R" pitchFamily="18" charset="-128"/>
                        <a:ea typeface="Adobe Kaiti Std R" pitchFamily="18" charset="-12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dobe Kaiti Std R" pitchFamily="18" charset="-128"/>
                          <a:ea typeface="Adobe Kaiti Std R" pitchFamily="18" charset="-128"/>
                        </a:rPr>
                        <a:t>Lateral System</a:t>
                      </a:r>
                      <a:endParaRPr lang="en-US" dirty="0">
                        <a:latin typeface="Adobe Kaiti Std R" pitchFamily="18" charset="-128"/>
                        <a:ea typeface="Adobe Kaiti Std R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dobe Kaiti Std R" pitchFamily="18" charset="-128"/>
                          <a:ea typeface="Adobe Kaiti Std R" pitchFamily="18" charset="-128"/>
                        </a:rPr>
                        <a:t>ETABS</a:t>
                      </a:r>
                      <a:endParaRPr lang="en-US" dirty="0">
                        <a:latin typeface="Adobe Kaiti Std R" pitchFamily="18" charset="-128"/>
                        <a:ea typeface="Adobe Kaiti Std R" pitchFamily="18" charset="-12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dobe Kaiti Std R" pitchFamily="18" charset="-128"/>
                          <a:ea typeface="Adobe Kaiti Std R" pitchFamily="18" charset="-128"/>
                        </a:rPr>
                        <a:t>Modeling</a:t>
                      </a:r>
                      <a:r>
                        <a:rPr lang="en-US" baseline="0" dirty="0" smtClean="0">
                          <a:latin typeface="Adobe Kaiti Std R" pitchFamily="18" charset="-128"/>
                          <a:ea typeface="Adobe Kaiti Std R" pitchFamily="18" charset="-128"/>
                        </a:rPr>
                        <a:t> Space Frames</a:t>
                      </a:r>
                      <a:endParaRPr lang="en-US" dirty="0">
                        <a:latin typeface="Adobe Kaiti Std R" pitchFamily="18" charset="-128"/>
                        <a:ea typeface="Adobe Kaiti Std R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dobe Kaiti Std R" pitchFamily="18" charset="-128"/>
                          <a:ea typeface="Adobe Kaiti Std R" pitchFamily="18" charset="-128"/>
                        </a:rPr>
                        <a:t>AutoCAD</a:t>
                      </a:r>
                      <a:endParaRPr lang="en-US" dirty="0">
                        <a:latin typeface="Adobe Kaiti Std R" pitchFamily="18" charset="-128"/>
                        <a:ea typeface="Adobe Kaiti Std R" pitchFamily="18" charset="-12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dobe Kaiti Std R" pitchFamily="18" charset="-128"/>
                          <a:ea typeface="Adobe Kaiti Std R" pitchFamily="18" charset="-128"/>
                        </a:rPr>
                        <a:t>Masonry</a:t>
                      </a:r>
                      <a:r>
                        <a:rPr lang="en-US" baseline="0" dirty="0" smtClean="0">
                          <a:latin typeface="Adobe Kaiti Std R" pitchFamily="18" charset="-128"/>
                          <a:ea typeface="Adobe Kaiti Std R" pitchFamily="18" charset="-128"/>
                        </a:rPr>
                        <a:t> Design</a:t>
                      </a:r>
                      <a:endParaRPr lang="en-US" dirty="0">
                        <a:latin typeface="Adobe Kaiti Std R" pitchFamily="18" charset="-128"/>
                        <a:ea typeface="Adobe Kaiti Std R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dobe Kaiti Std R" pitchFamily="18" charset="-128"/>
                          <a:ea typeface="Adobe Kaiti Std R" pitchFamily="18" charset="-128"/>
                        </a:rPr>
                        <a:t>RAM Element</a:t>
                      </a:r>
                      <a:endParaRPr lang="en-US" dirty="0">
                        <a:latin typeface="Adobe Kaiti Std R" pitchFamily="18" charset="-128"/>
                        <a:ea typeface="Adobe Kaiti Std R" pitchFamily="18" charset="-12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501840"/>
              </p:ext>
            </p:extLst>
          </p:nvPr>
        </p:nvGraphicFramePr>
        <p:xfrm>
          <a:off x="18364200" y="1280160"/>
          <a:ext cx="8001000" cy="2123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00500"/>
                <a:gridCol w="40005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dobe Kaiti Std R" pitchFamily="18" charset="-128"/>
                          <a:ea typeface="Adobe Kaiti Std R" pitchFamily="18" charset="-128"/>
                        </a:rPr>
                        <a:t>BIM Uses</a:t>
                      </a:r>
                      <a:endParaRPr lang="en-US" dirty="0">
                        <a:solidFill>
                          <a:schemeClr val="tx1"/>
                        </a:solidFill>
                        <a:latin typeface="Adobe Kaiti Std R" pitchFamily="18" charset="-128"/>
                        <a:ea typeface="Adobe Kaiti Std R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dobe Kaiti Std R" pitchFamily="18" charset="-128"/>
                          <a:ea typeface="Adobe Kaiti Std R" pitchFamily="18" charset="-128"/>
                        </a:rPr>
                        <a:t>Applicable Software</a:t>
                      </a:r>
                      <a:endParaRPr lang="en-US" dirty="0">
                        <a:solidFill>
                          <a:schemeClr val="tx1"/>
                        </a:solidFill>
                        <a:latin typeface="Adobe Kaiti Std R" pitchFamily="18" charset="-128"/>
                        <a:ea typeface="Adobe Kaiti Std R" pitchFamily="18" charset="-12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dobe Kaiti Std R" pitchFamily="18" charset="-128"/>
                          <a:ea typeface="Adobe Kaiti Std R" pitchFamily="18" charset="-128"/>
                        </a:rPr>
                        <a:t>Lighting Calculations</a:t>
                      </a:r>
                      <a:endParaRPr lang="en-US" dirty="0">
                        <a:latin typeface="Adobe Kaiti Std R" pitchFamily="18" charset="-128"/>
                        <a:ea typeface="Adobe Kaiti Std R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dobe Kaiti Std R" pitchFamily="18" charset="-128"/>
                          <a:ea typeface="Adobe Kaiti Std R" pitchFamily="18" charset="-128"/>
                        </a:rPr>
                        <a:t>AGi32</a:t>
                      </a:r>
                      <a:endParaRPr lang="en-US" dirty="0">
                        <a:latin typeface="Adobe Kaiti Std R" pitchFamily="18" charset="-128"/>
                        <a:ea typeface="Adobe Kaiti Std R" pitchFamily="18" charset="-12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dobe Kaiti Std R" pitchFamily="18" charset="-128"/>
                          <a:ea typeface="Adobe Kaiti Std R" pitchFamily="18" charset="-128"/>
                        </a:rPr>
                        <a:t>Daylighting</a:t>
                      </a:r>
                      <a:r>
                        <a:rPr lang="en-US" baseline="0" dirty="0" smtClean="0">
                          <a:latin typeface="Adobe Kaiti Std R" pitchFamily="18" charset="-128"/>
                          <a:ea typeface="Adobe Kaiti Std R" pitchFamily="18" charset="-128"/>
                        </a:rPr>
                        <a:t> &amp; Electrical Integration</a:t>
                      </a:r>
                      <a:endParaRPr lang="en-US" dirty="0">
                        <a:latin typeface="Adobe Kaiti Std R" pitchFamily="18" charset="-128"/>
                        <a:ea typeface="Adobe Kaiti Std R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dobe Kaiti Std R" pitchFamily="18" charset="-128"/>
                          <a:ea typeface="Adobe Kaiti Std R" pitchFamily="18" charset="-128"/>
                        </a:rPr>
                        <a:t>Daysim</a:t>
                      </a:r>
                      <a:endParaRPr lang="en-US" dirty="0">
                        <a:latin typeface="Adobe Kaiti Std R" pitchFamily="18" charset="-128"/>
                        <a:ea typeface="Adobe Kaiti Std R" pitchFamily="18" charset="-12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dobe Kaiti Std R" pitchFamily="18" charset="-128"/>
                          <a:ea typeface="Adobe Kaiti Std R" pitchFamily="18" charset="-128"/>
                        </a:rPr>
                        <a:t>Wiring</a:t>
                      </a:r>
                      <a:r>
                        <a:rPr lang="en-US" baseline="0" dirty="0" smtClean="0">
                          <a:latin typeface="Adobe Kaiti Std R" pitchFamily="18" charset="-128"/>
                          <a:ea typeface="Adobe Kaiti Std R" pitchFamily="18" charset="-128"/>
                        </a:rPr>
                        <a:t>, Circuiting, Systems Coordination</a:t>
                      </a:r>
                      <a:endParaRPr lang="en-US" dirty="0">
                        <a:latin typeface="Adobe Kaiti Std R" pitchFamily="18" charset="-128"/>
                        <a:ea typeface="Adobe Kaiti Std R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dobe Kaiti Std R" pitchFamily="18" charset="-128"/>
                          <a:ea typeface="Adobe Kaiti Std R" pitchFamily="18" charset="-128"/>
                        </a:rPr>
                        <a:t>Revit</a:t>
                      </a:r>
                      <a:endParaRPr lang="en-US" dirty="0">
                        <a:latin typeface="Adobe Kaiti Std R" pitchFamily="18" charset="-128"/>
                        <a:ea typeface="Adobe Kaiti Std R" pitchFamily="18" charset="-12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dobe Kaiti Std R" pitchFamily="18" charset="-128"/>
                          <a:ea typeface="Adobe Kaiti Std R" pitchFamily="18" charset="-128"/>
                        </a:rPr>
                        <a:t>Rendering</a:t>
                      </a:r>
                      <a:endParaRPr lang="en-US" dirty="0">
                        <a:latin typeface="Adobe Kaiti Std R" pitchFamily="18" charset="-128"/>
                        <a:ea typeface="Adobe Kaiti Std R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dobe Kaiti Std R" pitchFamily="18" charset="-128"/>
                          <a:ea typeface="Adobe Kaiti Std R" pitchFamily="18" charset="-128"/>
                        </a:rPr>
                        <a:t>3ds</a:t>
                      </a:r>
                      <a:r>
                        <a:rPr lang="en-US" baseline="0" dirty="0" smtClean="0">
                          <a:latin typeface="Adobe Kaiti Std R" pitchFamily="18" charset="-128"/>
                          <a:ea typeface="Adobe Kaiti Std R" pitchFamily="18" charset="-128"/>
                        </a:rPr>
                        <a:t> Max</a:t>
                      </a:r>
                      <a:endParaRPr lang="en-US" dirty="0">
                        <a:latin typeface="Adobe Kaiti Std R" pitchFamily="18" charset="-128"/>
                        <a:ea typeface="Adobe Kaiti Std R" pitchFamily="18" charset="-12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682887"/>
              </p:ext>
            </p:extLst>
          </p:nvPr>
        </p:nvGraphicFramePr>
        <p:xfrm>
          <a:off x="18364200" y="4612640"/>
          <a:ext cx="8001000" cy="1483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00500"/>
                <a:gridCol w="40005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dobe Kaiti Std R" pitchFamily="18" charset="-128"/>
                          <a:ea typeface="Adobe Kaiti Std R" pitchFamily="18" charset="-128"/>
                        </a:rPr>
                        <a:t>BIM Uses</a:t>
                      </a:r>
                      <a:endParaRPr lang="en-US" dirty="0">
                        <a:solidFill>
                          <a:schemeClr val="tx1"/>
                        </a:solidFill>
                        <a:latin typeface="Adobe Kaiti Std R" pitchFamily="18" charset="-128"/>
                        <a:ea typeface="Adobe Kaiti Std R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dobe Kaiti Std R" pitchFamily="18" charset="-128"/>
                          <a:ea typeface="Adobe Kaiti Std R" pitchFamily="18" charset="-128"/>
                        </a:rPr>
                        <a:t>Applicable Software</a:t>
                      </a:r>
                      <a:endParaRPr lang="en-US" dirty="0">
                        <a:solidFill>
                          <a:schemeClr val="tx1"/>
                        </a:solidFill>
                        <a:latin typeface="Adobe Kaiti Std R" pitchFamily="18" charset="-128"/>
                        <a:ea typeface="Adobe Kaiti Std R" pitchFamily="18" charset="-12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dobe Kaiti Std R" pitchFamily="18" charset="-128"/>
                          <a:ea typeface="Adobe Kaiti Std R" pitchFamily="18" charset="-128"/>
                        </a:rPr>
                        <a:t>Scheduling</a:t>
                      </a:r>
                      <a:endParaRPr lang="en-US" dirty="0">
                        <a:latin typeface="Adobe Kaiti Std R" pitchFamily="18" charset="-128"/>
                        <a:ea typeface="Adobe Kaiti Std R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dobe Kaiti Std R" pitchFamily="18" charset="-128"/>
                          <a:ea typeface="Adobe Kaiti Std R" pitchFamily="18" charset="-128"/>
                        </a:rPr>
                        <a:t>Trace</a:t>
                      </a:r>
                      <a:endParaRPr lang="en-US" dirty="0">
                        <a:latin typeface="Adobe Kaiti Std R" pitchFamily="18" charset="-128"/>
                        <a:ea typeface="Adobe Kaiti Std R" pitchFamily="18" charset="-12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dobe Kaiti Std R" pitchFamily="18" charset="-128"/>
                          <a:ea typeface="Adobe Kaiti Std R" pitchFamily="18" charset="-128"/>
                        </a:rPr>
                        <a:t>Clash Detection</a:t>
                      </a:r>
                      <a:endParaRPr lang="en-US" dirty="0">
                        <a:latin typeface="Adobe Kaiti Std R" pitchFamily="18" charset="-128"/>
                        <a:ea typeface="Adobe Kaiti Std R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dobe Kaiti Std R" pitchFamily="18" charset="-128"/>
                          <a:ea typeface="Adobe Kaiti Std R" pitchFamily="18" charset="-128"/>
                        </a:rPr>
                        <a:t>Revit</a:t>
                      </a:r>
                      <a:endParaRPr lang="en-US" dirty="0">
                        <a:latin typeface="Adobe Kaiti Std R" pitchFamily="18" charset="-128"/>
                        <a:ea typeface="Adobe Kaiti Std R" pitchFamily="18" charset="-12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dobe Kaiti Std R" pitchFamily="18" charset="-128"/>
                          <a:ea typeface="Adobe Kaiti Std R" pitchFamily="18" charset="-128"/>
                        </a:rPr>
                        <a:t>4D Modeling</a:t>
                      </a:r>
                      <a:endParaRPr lang="en-US" dirty="0">
                        <a:latin typeface="Adobe Kaiti Std R" pitchFamily="18" charset="-128"/>
                        <a:ea typeface="Adobe Kaiti Std R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dobe Kaiti Std R" pitchFamily="18" charset="-128"/>
                          <a:ea typeface="Adobe Kaiti Std R" pitchFamily="18" charset="-128"/>
                        </a:rPr>
                        <a:t>Excel</a:t>
                      </a:r>
                      <a:endParaRPr lang="en-US" dirty="0">
                        <a:latin typeface="Adobe Kaiti Std R" pitchFamily="18" charset="-128"/>
                        <a:ea typeface="Adobe Kaiti Std R" pitchFamily="18" charset="-12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0" name="Picture 19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824858" y="4059033"/>
            <a:ext cx="4158342" cy="2494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227" y="1317486"/>
            <a:ext cx="3853774" cy="2179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714" y="4043545"/>
            <a:ext cx="4114800" cy="1971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0" y="0"/>
            <a:ext cx="2743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goals				</a:t>
            </a:r>
            <a:r>
              <a:rPr lang="en-US" dirty="0" smtClean="0"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BIM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				schedule				site				packages				 renovation				 results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dobe Kaiti Std R" pitchFamily="18" charset="-128"/>
              <a:ea typeface="Adobe Kaiti Std R" pitchFamily="18" charset="-128"/>
              <a:cs typeface="Arial" pitchFamily="34" charset="0"/>
            </a:endParaRPr>
          </a:p>
        </p:txBody>
      </p:sp>
      <p:pic>
        <p:nvPicPr>
          <p:cNvPr id="19" name="Picture 3" descr="Y:\AEI Team 1\Disciplines\Lighting\Presentation 4\Gym with Skylights UDI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8400" y="1371600"/>
            <a:ext cx="4114800" cy="198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82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0"/>
            <a:ext cx="27432000" cy="43088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97" y="451482"/>
            <a:ext cx="2521857" cy="762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226550" y="609600"/>
            <a:ext cx="8991600" cy="7078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Multipurpose Room</a:t>
            </a:r>
            <a:endParaRPr lang="en-US" sz="40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44000" y="2638047"/>
            <a:ext cx="8991600" cy="10772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c</a:t>
            </a:r>
            <a:r>
              <a:rPr lang="en-US" sz="32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reate a flexible space for the school and community.</a:t>
            </a:r>
            <a:endParaRPr lang="en-US" sz="32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743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goals				BIM				schedule				site				</a:t>
            </a:r>
            <a:r>
              <a:rPr lang="en-US" dirty="0" smtClean="0"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packages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				 renovation				 results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dobe Kaiti Std R" pitchFamily="18" charset="-128"/>
              <a:ea typeface="Adobe Kaiti Std R" pitchFamily="18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77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0"/>
            <a:ext cx="27432000" cy="43088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97" y="451482"/>
            <a:ext cx="2521857" cy="762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226550" y="609600"/>
            <a:ext cx="8991600" cy="7078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Multipurpose Room</a:t>
            </a:r>
            <a:endParaRPr lang="en-US" sz="40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22" t="30458" r="19451" b="34771"/>
          <a:stretch/>
        </p:blipFill>
        <p:spPr>
          <a:xfrm>
            <a:off x="9104245" y="5406398"/>
            <a:ext cx="3149381" cy="12484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75" t="29914" r="22752" b="35043"/>
          <a:stretch/>
        </p:blipFill>
        <p:spPr>
          <a:xfrm>
            <a:off x="12208117" y="5412034"/>
            <a:ext cx="3011214" cy="12582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8" t="28331" r="21653" b="35835"/>
          <a:stretch/>
        </p:blipFill>
        <p:spPr>
          <a:xfrm>
            <a:off x="15171889" y="5389503"/>
            <a:ext cx="3121572" cy="128224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157004" y="5815053"/>
            <a:ext cx="898498" cy="470773"/>
          </a:xfrm>
          <a:prstGeom prst="rect">
            <a:avLst/>
          </a:prstGeom>
          <a:solidFill>
            <a:srgbClr val="F79646">
              <a:alpha val="32157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144000" y="2638047"/>
            <a:ext cx="8991600" cy="10772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c</a:t>
            </a:r>
            <a:r>
              <a:rPr lang="en-US" sz="32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reate a flexible space for the school and community.</a:t>
            </a:r>
            <a:endParaRPr lang="en-US" sz="32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  <p:pic>
        <p:nvPicPr>
          <p:cNvPr id="14" name="Picture 2" descr="Y:\AEI Team 1\Disciplines\Lighting\Presentation 4\Reflected Ceiling Plan for Gym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78110"/>
            <a:ext cx="7315200" cy="369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0" y="0"/>
            <a:ext cx="2743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goals				BIM				schedule				site				</a:t>
            </a:r>
            <a:r>
              <a:rPr lang="en-US" dirty="0" smtClean="0"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packages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				 renovation				 results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dobe Kaiti Std R" pitchFamily="18" charset="-128"/>
              <a:ea typeface="Adobe Kaiti Std R" pitchFamily="18" charset="-128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2626" y="1219200"/>
            <a:ext cx="6034374" cy="412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2402800" y="5559077"/>
            <a:ext cx="3723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10”Reinforced Masonry Walls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422100" y="2659087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32”Steel Trusses </a:t>
            </a:r>
          </a:p>
        </p:txBody>
      </p:sp>
      <p:cxnSp>
        <p:nvCxnSpPr>
          <p:cNvPr id="22" name="Straight Arrow Connector 21"/>
          <p:cNvCxnSpPr>
            <a:stCxn id="21" idx="1"/>
          </p:cNvCxnSpPr>
          <p:nvPr/>
        </p:nvCxnSpPr>
        <p:spPr>
          <a:xfrm flipH="1">
            <a:off x="23241000" y="2843753"/>
            <a:ext cx="1181100" cy="309888"/>
          </a:xfrm>
          <a:prstGeom prst="straightConnector1">
            <a:avLst/>
          </a:prstGeom>
          <a:ln w="19050">
            <a:solidFill>
              <a:srgbClr val="00CC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23164800" y="4805688"/>
            <a:ext cx="990600" cy="753389"/>
          </a:xfrm>
          <a:prstGeom prst="straightConnector1">
            <a:avLst/>
          </a:prstGeom>
          <a:ln w="19050">
            <a:solidFill>
              <a:srgbClr val="00CC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98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0"/>
            <a:ext cx="27432000" cy="43088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97" y="451482"/>
            <a:ext cx="2521857" cy="762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226550" y="609600"/>
            <a:ext cx="8991600" cy="7078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Multipurpose Room</a:t>
            </a:r>
            <a:endParaRPr lang="en-US" sz="40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22" t="30458" r="19451" b="34771"/>
          <a:stretch/>
        </p:blipFill>
        <p:spPr>
          <a:xfrm>
            <a:off x="9104245" y="5406398"/>
            <a:ext cx="3149381" cy="12484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75" t="29914" r="22752" b="35043"/>
          <a:stretch/>
        </p:blipFill>
        <p:spPr>
          <a:xfrm>
            <a:off x="12208117" y="5412034"/>
            <a:ext cx="3011214" cy="12582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8" t="28331" r="21653" b="35835"/>
          <a:stretch/>
        </p:blipFill>
        <p:spPr>
          <a:xfrm>
            <a:off x="15171889" y="5389503"/>
            <a:ext cx="3121572" cy="128224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157004" y="5815053"/>
            <a:ext cx="898498" cy="470773"/>
          </a:xfrm>
          <a:prstGeom prst="rect">
            <a:avLst/>
          </a:prstGeom>
          <a:solidFill>
            <a:srgbClr val="F79646">
              <a:alpha val="32157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126200" y="1317486"/>
            <a:ext cx="693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Fixtures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15 (6) 54W </a:t>
            </a:r>
            <a:r>
              <a:rPr lang="en-US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T5HO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Philips Day-</a:t>
            </a:r>
            <a:r>
              <a:rPr lang="en-US" dirty="0" err="1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Brite</a:t>
            </a:r>
            <a:r>
              <a:rPr lang="en-US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 Fluorescent Gym Luminaire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328695"/>
              </p:ext>
            </p:extLst>
          </p:nvPr>
        </p:nvGraphicFramePr>
        <p:xfrm>
          <a:off x="19974067" y="4345234"/>
          <a:ext cx="5238466" cy="934678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729622"/>
                <a:gridCol w="2508844"/>
              </a:tblGrid>
              <a:tr h="37384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Lighting Power Density</a:t>
                      </a:r>
                      <a:r>
                        <a:rPr lang="en-US" sz="1600" baseline="0" dirty="0" smtClean="0">
                          <a:effectLst/>
                        </a:rPr>
                        <a:t> (Based on Standard 90.1)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71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ASHRAE 90.1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1.20 W/SF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71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Actual LPD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0.89 W/SF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90182"/>
              </p:ext>
            </p:extLst>
          </p:nvPr>
        </p:nvGraphicFramePr>
        <p:xfrm>
          <a:off x="19354800" y="2971800"/>
          <a:ext cx="6553199" cy="1121664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414694"/>
                <a:gridCol w="3138505"/>
              </a:tblGrid>
              <a:tr h="27878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Design Criteria from IES Lighting Handbook (for Class 3 Sports Lighting)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87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Age Range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25-65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87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Average Illuminance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50 fc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87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Avg:Min Ratio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3:1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9144000" y="2638047"/>
            <a:ext cx="8991600" cy="10772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c</a:t>
            </a:r>
            <a:r>
              <a:rPr lang="en-US" sz="32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reate a flexible space for the school and community.</a:t>
            </a:r>
            <a:endParaRPr lang="en-US" sz="32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  <p:pic>
        <p:nvPicPr>
          <p:cNvPr id="19" name="Picture 2" descr="Y:\AEI Team 1\Disciplines\Lighting\Presentation 4\Reflected Ceiling Plan for Gym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78110"/>
            <a:ext cx="7315200" cy="369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0" y="0"/>
            <a:ext cx="2743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goals				BIM				schedule				site				</a:t>
            </a:r>
            <a:r>
              <a:rPr lang="en-US" dirty="0" smtClean="0"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packages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				 renovation				 results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dobe Kaiti Std R" pitchFamily="18" charset="-128"/>
              <a:ea typeface="Adobe Kaiti Std R" pitchFamily="18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53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0"/>
            <a:ext cx="27432000" cy="43088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97" y="451482"/>
            <a:ext cx="2521857" cy="762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226550" y="609600"/>
            <a:ext cx="8991600" cy="7078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Multipurpose Room</a:t>
            </a:r>
            <a:endParaRPr lang="en-US" sz="40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22" t="30458" r="19451" b="34771"/>
          <a:stretch/>
        </p:blipFill>
        <p:spPr>
          <a:xfrm>
            <a:off x="9104245" y="5406398"/>
            <a:ext cx="3149381" cy="12484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75" t="29914" r="22752" b="35043"/>
          <a:stretch/>
        </p:blipFill>
        <p:spPr>
          <a:xfrm>
            <a:off x="12208117" y="5412034"/>
            <a:ext cx="3011214" cy="12582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8" t="28331" r="21653" b="35835"/>
          <a:stretch/>
        </p:blipFill>
        <p:spPr>
          <a:xfrm>
            <a:off x="15171889" y="5389503"/>
            <a:ext cx="3121572" cy="128224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157004" y="5815053"/>
            <a:ext cx="898498" cy="470773"/>
          </a:xfrm>
          <a:prstGeom prst="rect">
            <a:avLst/>
          </a:prstGeom>
          <a:solidFill>
            <a:srgbClr val="F79646">
              <a:alpha val="32157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28167"/>
            <a:ext cx="4270391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461309" y="1933340"/>
            <a:ext cx="43016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  <a:latin typeface="Adobe Kaiti Std R" pitchFamily="18" charset="-128"/>
                <a:ea typeface="Adobe Kaiti Std R" pitchFamily="18" charset="-128"/>
              </a:rPr>
              <a:t>Passive Daylighting System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paired with</a:t>
            </a:r>
          </a:p>
          <a:p>
            <a:pPr algn="ctr"/>
            <a:r>
              <a:rPr lang="en-US" b="1" dirty="0" smtClean="0">
                <a:solidFill>
                  <a:srgbClr val="4BACC6"/>
                </a:solidFill>
                <a:latin typeface="Adobe Kaiti Std R" pitchFamily="18" charset="-128"/>
                <a:ea typeface="Adobe Kaiti Std R" pitchFamily="18" charset="-128"/>
              </a:rPr>
              <a:t>So-Dark Motorized Shade Screen</a:t>
            </a:r>
          </a:p>
          <a:p>
            <a:pPr algn="ctr"/>
            <a:endParaRPr lang="en-US" b="1" dirty="0">
              <a:solidFill>
                <a:srgbClr val="4BACC6"/>
              </a:solidFill>
              <a:latin typeface="Adobe Kaiti Std R" pitchFamily="18" charset="-128"/>
              <a:ea typeface="Adobe Kaiti Std R" pitchFamily="18" charset="-128"/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By Daylighting Systems, Inc.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144000" y="2638047"/>
            <a:ext cx="8991600" cy="10772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c</a:t>
            </a:r>
            <a:r>
              <a:rPr lang="en-US" sz="32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reate a flexible space for the school and community.</a:t>
            </a:r>
            <a:endParaRPr lang="en-US" sz="32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  <p:pic>
        <p:nvPicPr>
          <p:cNvPr id="28" name="Picture 2" descr="Y:\AEI Team 1\Disciplines\Lighting\Presentation 4\Gym UDI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0600" y="1363461"/>
            <a:ext cx="4114800" cy="199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Y:\AEI Team 1\Disciplines\Lighting\Presentation 4\Gym with Skylights UDI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0600" y="3434718"/>
            <a:ext cx="4114800" cy="198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20091992" y="1433794"/>
            <a:ext cx="863008" cy="184852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0141609" y="2071181"/>
            <a:ext cx="1206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Stage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193000" y="609600"/>
            <a:ext cx="563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Useful Daylight Illuminance</a:t>
            </a:r>
          </a:p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(500 lux and greater)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155400" y="2092216"/>
            <a:ext cx="24959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Without Skylights</a:t>
            </a:r>
            <a:endParaRPr lang="en-US" sz="18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231600" y="4143228"/>
            <a:ext cx="20957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With Skylights</a:t>
            </a:r>
            <a:endParaRPr lang="en-US" sz="18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0091992" y="3505706"/>
            <a:ext cx="863008" cy="184852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0141609" y="4150720"/>
            <a:ext cx="1206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Stage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191430" y="5441738"/>
            <a:ext cx="41169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Energy Savings per Year = </a:t>
            </a:r>
            <a:r>
              <a:rPr lang="en-US" sz="2800" b="1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1,791 kWh</a:t>
            </a:r>
            <a:endParaRPr lang="en-US" sz="2800" b="1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9149" y="4707428"/>
            <a:ext cx="4301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ea typeface="Adobe Kaiti Std R" pitchFamily="18" charset="-128"/>
                <a:cs typeface="Arial" pitchFamily="34" charset="0"/>
              </a:rPr>
              <a:t>4’x4’ with 2.5’ light well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2743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goals				BIM				schedule				site				</a:t>
            </a:r>
            <a:r>
              <a:rPr lang="en-US" dirty="0" smtClean="0"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packages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				 renovation				 results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dobe Kaiti Std R" pitchFamily="18" charset="-128"/>
              <a:ea typeface="Adobe Kaiti Std R" pitchFamily="18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61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0"/>
            <a:ext cx="27432000" cy="43088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97" y="451482"/>
            <a:ext cx="2521857" cy="762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226550" y="609600"/>
            <a:ext cx="8991600" cy="7078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Pool &amp; Clinic Renovation</a:t>
            </a:r>
            <a:endParaRPr lang="en-US" sz="40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20200" y="2282041"/>
            <a:ext cx="8991600" cy="10772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create a recreational building to encourage healthy living and community involvement </a:t>
            </a:r>
            <a:endParaRPr lang="en-US" sz="32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2743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goals				BIM				schedule				site				packages				</a:t>
            </a:r>
            <a:r>
              <a:rPr lang="en-US" dirty="0" smtClean="0"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 renovation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				 results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dobe Kaiti Std R" pitchFamily="18" charset="-128"/>
              <a:ea typeface="Adobe Kaiti Std R" pitchFamily="18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33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0"/>
            <a:ext cx="27432000" cy="43088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97" y="451482"/>
            <a:ext cx="2521857" cy="762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226550" y="609600"/>
            <a:ext cx="8991600" cy="7078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Pool &amp; Clinic Renovation</a:t>
            </a:r>
            <a:endParaRPr lang="en-US" sz="40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20200" y="2282041"/>
            <a:ext cx="8991600" cy="10772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create a recreational building to encourage healthy living and community involvement </a:t>
            </a:r>
            <a:endParaRPr lang="en-US" sz="32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2743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goals				BIM				schedule				site				packages				</a:t>
            </a:r>
            <a:r>
              <a:rPr lang="en-US" dirty="0" smtClean="0"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 renovation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				 results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dobe Kaiti Std R" pitchFamily="18" charset="-128"/>
              <a:ea typeface="Adobe Kaiti Std R" pitchFamily="18" charset="-128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1560" y="1284798"/>
            <a:ext cx="4343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CONSTRUCTABILITY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Scheduling &amp; Phasing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Site Logistics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Budget</a:t>
            </a:r>
            <a:r>
              <a:rPr lang="en-US" sz="26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600" dirty="0" smtClean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600" dirty="0" smtClean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1560" y="3717103"/>
            <a:ext cx="4343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DESIGN CONSIDERATIONS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Humidity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Energy Savings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Large roof span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Lighting fixtures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600" dirty="0" smtClean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600" dirty="0" smtClean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1400" y="1524000"/>
            <a:ext cx="7772400" cy="445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35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0"/>
            <a:ext cx="27432000" cy="43088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97" y="451482"/>
            <a:ext cx="2521857" cy="762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226550" y="609600"/>
            <a:ext cx="8991600" cy="7078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Pool &amp; Clinic Renovation</a:t>
            </a:r>
            <a:endParaRPr lang="en-US" sz="40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20200" y="2282041"/>
            <a:ext cx="8991600" cy="10772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create a recreational building to encourage healthy living and community involvement </a:t>
            </a:r>
            <a:endParaRPr lang="en-US" sz="32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2743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goals				BIM				schedule				site				packages				</a:t>
            </a:r>
            <a:r>
              <a:rPr lang="en-US" dirty="0" smtClean="0"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 renovation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				 results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dobe Kaiti Std R" pitchFamily="18" charset="-128"/>
              <a:ea typeface="Adobe Kaiti Std R" pitchFamily="18" charset="-128"/>
              <a:cs typeface="Arial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30356"/>
            <a:ext cx="6050987" cy="499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t="8511" r="17024" b="11087"/>
          <a:stretch/>
        </p:blipFill>
        <p:spPr bwMode="auto">
          <a:xfrm>
            <a:off x="19583400" y="803650"/>
            <a:ext cx="6524368" cy="570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23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0"/>
            <a:ext cx="27432000" cy="43088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97" y="451482"/>
            <a:ext cx="2521857" cy="762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226550" y="609600"/>
            <a:ext cx="8991600" cy="7078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Pool &amp; Clinic Renovation</a:t>
            </a:r>
            <a:endParaRPr lang="en-US" sz="40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20200" y="2282041"/>
            <a:ext cx="8991600" cy="10772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create a recreational building to encourage healthy living and community involvement </a:t>
            </a:r>
            <a:endParaRPr lang="en-US" sz="32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2743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goals				BIM				schedule				site				packages				</a:t>
            </a:r>
            <a:r>
              <a:rPr lang="en-US" dirty="0" smtClean="0"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 renovation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				 results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dobe Kaiti Std R" pitchFamily="18" charset="-128"/>
              <a:ea typeface="Adobe Kaiti Std R" pitchFamily="18" charset="-128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13482"/>
            <a:ext cx="5486400" cy="511865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743200" y="6317159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Northwest corner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t="8511" r="17024" b="11087"/>
          <a:stretch/>
        </p:blipFill>
        <p:spPr bwMode="auto">
          <a:xfrm>
            <a:off x="19583400" y="803650"/>
            <a:ext cx="6524368" cy="570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1200" y="4114800"/>
            <a:ext cx="2921000" cy="21907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394" y="4159850"/>
            <a:ext cx="4103249" cy="234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5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0"/>
            <a:ext cx="27432000" cy="43088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97" y="451482"/>
            <a:ext cx="2521857" cy="76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1560" y="3036673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Show new floor plan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26550" y="609600"/>
            <a:ext cx="8991600" cy="7078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Pool &amp; Clinic Renovation</a:t>
            </a:r>
            <a:endParaRPr lang="en-US" sz="40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20200" y="2282041"/>
            <a:ext cx="8991600" cy="10772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create a recreational building to encourage healthy living and community involvement </a:t>
            </a:r>
            <a:endParaRPr lang="en-US" sz="32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2743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goals				BIM				schedule				site				packages				</a:t>
            </a:r>
            <a:r>
              <a:rPr lang="en-US" dirty="0" smtClean="0"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 renovation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				 results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dobe Kaiti Std R" pitchFamily="18" charset="-128"/>
              <a:ea typeface="Adobe Kaiti Std R" pitchFamily="18" charset="-128"/>
              <a:cs typeface="Arial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788346"/>
              </p:ext>
            </p:extLst>
          </p:nvPr>
        </p:nvGraphicFramePr>
        <p:xfrm>
          <a:off x="20062896" y="5715000"/>
          <a:ext cx="5238466" cy="654262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729622"/>
                <a:gridCol w="2508844"/>
              </a:tblGrid>
              <a:tr h="37384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Lighting Power Density</a:t>
                      </a:r>
                      <a:r>
                        <a:rPr lang="en-US" sz="1600" baseline="0" dirty="0" smtClean="0">
                          <a:effectLst/>
                        </a:rPr>
                        <a:t> (Based on Standard 90.1)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71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ASHRAE 90.1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1.20 W/SF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956271"/>
              </p:ext>
            </p:extLst>
          </p:nvPr>
        </p:nvGraphicFramePr>
        <p:xfrm>
          <a:off x="19431000" y="4191000"/>
          <a:ext cx="6553199" cy="140208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414694"/>
                <a:gridCol w="3138505"/>
              </a:tblGrid>
              <a:tr h="27878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Design Criteria from IES Lighting Handbook (for Class 3 Sports Lighting)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87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Age Range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25-65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87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Average 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Deck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  <a:effectLst/>
                        </a:rPr>
                        <a:t>Illuminance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100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fc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87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Average Water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Illuminance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300 fc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87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Avg:Min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 Ratio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3:1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9126200" y="594211"/>
            <a:ext cx="6934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Fixture Considerations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High Bay Fixtures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Water tight fixtures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Complete lifecycle cost analysis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3554" y="2230282"/>
            <a:ext cx="1366046" cy="1550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3592" y="2230282"/>
            <a:ext cx="2698608" cy="1550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0" y="2230282"/>
            <a:ext cx="2705100" cy="1550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63410"/>
            <a:ext cx="8413750" cy="3819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44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0"/>
            <a:ext cx="27432000" cy="43088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97" y="451482"/>
            <a:ext cx="2521857" cy="762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28800" y="1198602"/>
            <a:ext cx="68265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Lighting Power Density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Interior: about </a:t>
            </a:r>
            <a:r>
              <a:rPr lang="en-US" dirty="0" smtClean="0">
                <a:solidFill>
                  <a:srgbClr val="00B050"/>
                </a:solidFill>
                <a:latin typeface="Adobe Kaiti Std R" pitchFamily="18" charset="-128"/>
                <a:ea typeface="Adobe Kaiti Std R" pitchFamily="18" charset="-128"/>
              </a:rPr>
              <a:t>46,000 W/SF</a:t>
            </a:r>
          </a:p>
          <a:p>
            <a:pPr algn="ctr"/>
            <a:r>
              <a:rPr lang="en-US" dirty="0" smtClean="0">
                <a:solidFill>
                  <a:srgbClr val="00CCFF"/>
                </a:solidFill>
                <a:latin typeface="Adobe Kaiti Std R" pitchFamily="18" charset="-128"/>
                <a:ea typeface="Adobe Kaiti Std R" pitchFamily="18" charset="-128"/>
              </a:rPr>
              <a:t>44.8% </a:t>
            </a:r>
            <a:r>
              <a:rPr lang="en-US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below ASHRAE Standard 90.1 Requirements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*Does not include specialty lighting spaces (Library &amp; Atrium)</a:t>
            </a:r>
            <a:endParaRPr lang="en-US" sz="14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2743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goals				BIM				schedule				site				packages				 renovation				 </a:t>
            </a:r>
            <a:r>
              <a:rPr lang="en-US" dirty="0" smtClean="0"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results</a:t>
            </a:r>
            <a:endParaRPr lang="en-US" dirty="0">
              <a:latin typeface="Adobe Kaiti Std R" pitchFamily="18" charset="-128"/>
              <a:ea typeface="Adobe Kaiti Std R" pitchFamily="18" charset="-128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3429000"/>
            <a:ext cx="7086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Floor to Floor Height Reduction Savings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Façade: </a:t>
            </a:r>
            <a:r>
              <a:rPr lang="en-US" dirty="0" smtClean="0">
                <a:solidFill>
                  <a:srgbClr val="00B050"/>
                </a:solidFill>
                <a:latin typeface="Adobe Kaiti Std R" pitchFamily="18" charset="-128"/>
                <a:ea typeface="Adobe Kaiti Std R" pitchFamily="18" charset="-128"/>
              </a:rPr>
              <a:t>6775</a:t>
            </a:r>
            <a:r>
              <a:rPr lang="en-US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 square feet, </a:t>
            </a:r>
            <a:r>
              <a:rPr lang="en-US" dirty="0" smtClean="0">
                <a:solidFill>
                  <a:srgbClr val="00B0F0"/>
                </a:solidFill>
                <a:latin typeface="Adobe Kaiti Std R" pitchFamily="18" charset="-128"/>
                <a:ea typeface="Adobe Kaiti Std R" pitchFamily="18" charset="-128"/>
              </a:rPr>
              <a:t>$182,000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Structural Steel: </a:t>
            </a:r>
            <a:r>
              <a:rPr lang="en-US" dirty="0" smtClean="0">
                <a:solidFill>
                  <a:srgbClr val="00B0F0"/>
                </a:solidFill>
                <a:latin typeface="Adobe Kaiti Std R" pitchFamily="18" charset="-128"/>
                <a:ea typeface="Adobe Kaiti Std R" pitchFamily="18" charset="-128"/>
              </a:rPr>
              <a:t>762 LF, 38100 </a:t>
            </a:r>
            <a:r>
              <a:rPr lang="en-US" dirty="0" err="1" smtClean="0">
                <a:solidFill>
                  <a:srgbClr val="00B0F0"/>
                </a:solidFill>
                <a:latin typeface="Adobe Kaiti Std R" pitchFamily="18" charset="-128"/>
                <a:ea typeface="Adobe Kaiti Std R" pitchFamily="18" charset="-128"/>
              </a:rPr>
              <a:t>lbs</a:t>
            </a:r>
            <a:r>
              <a:rPr lang="en-US" dirty="0" smtClean="0">
                <a:solidFill>
                  <a:srgbClr val="00B0F0"/>
                </a:solidFill>
                <a:latin typeface="Adobe Kaiti Std R" pitchFamily="18" charset="-128"/>
                <a:ea typeface="Adobe Kaiti Std R" pitchFamily="18" charset="-128"/>
              </a:rPr>
              <a:t>, </a:t>
            </a:r>
            <a:r>
              <a:rPr lang="en-US" dirty="0" smtClean="0">
                <a:solidFill>
                  <a:srgbClr val="00B050"/>
                </a:solidFill>
                <a:latin typeface="Adobe Kaiti Std R" pitchFamily="18" charset="-128"/>
                <a:ea typeface="Adobe Kaiti Std R" pitchFamily="18" charset="-128"/>
              </a:rPr>
              <a:t>$50,000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Air Volume: </a:t>
            </a:r>
            <a:r>
              <a:rPr lang="en-US" dirty="0" smtClean="0">
                <a:solidFill>
                  <a:srgbClr val="00B050"/>
                </a:solidFill>
                <a:latin typeface="Adobe Kaiti Std R" pitchFamily="18" charset="-128"/>
                <a:ea typeface="Adobe Kaiti Std R" pitchFamily="18" charset="-128"/>
              </a:rPr>
              <a:t>660,000 CF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345400" y="813881"/>
            <a:ext cx="708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LEED Certification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Currently </a:t>
            </a:r>
            <a:r>
              <a:rPr lang="en-US" dirty="0" smtClean="0">
                <a:solidFill>
                  <a:srgbClr val="00B0F0"/>
                </a:solidFill>
                <a:latin typeface="Adobe Kaiti Std R" pitchFamily="18" charset="-128"/>
                <a:ea typeface="Adobe Kaiti Std R" pitchFamily="18" charset="-128"/>
              </a:rPr>
              <a:t>51</a:t>
            </a:r>
            <a:r>
              <a:rPr lang="en-US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 points for LEED Silver</a:t>
            </a:r>
            <a:endParaRPr lang="en-US" sz="14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217150" y="1639192"/>
            <a:ext cx="7010400" cy="3847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numCol="1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Team Goal:</a:t>
            </a:r>
            <a:r>
              <a:rPr lang="en-US" sz="4400" dirty="0" smtClean="0">
                <a:solidFill>
                  <a:schemeClr val="tx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To create an innovative, high-performance environment in a way that stimulates involvement in both education &amp; the community.</a:t>
            </a:r>
            <a:endParaRPr lang="en-US" sz="3600" dirty="0" smtClean="0">
              <a:solidFill>
                <a:schemeClr val="tx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262600" y="2519185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Operability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Decreased maintenance of green roof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Less maintenance of geothermal mechanical system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431000" y="4463584"/>
            <a:ext cx="7086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Energy Use Intensity savings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R</a:t>
            </a:r>
            <a:r>
              <a:rPr lang="en-US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educed the building energy use intensity by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dobe Kaiti Std R" pitchFamily="18" charset="-128"/>
                <a:ea typeface="Adobe Kaiti Std R" pitchFamily="18" charset="-128"/>
              </a:rPr>
              <a:t> 22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dobe Kaiti Std R" pitchFamily="18" charset="-128"/>
                <a:ea typeface="Adobe Kaiti Std R" pitchFamily="18" charset="-128"/>
              </a:rPr>
              <a:t>kBTU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dobe Kaiti Std R" pitchFamily="18" charset="-128"/>
                <a:ea typeface="Adobe Kaiti Std R" pitchFamily="18" charset="-128"/>
              </a:rPr>
              <a:t>/ft^2-yr </a:t>
            </a:r>
            <a:r>
              <a:rPr lang="en-US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through enclosure design and system selection</a:t>
            </a:r>
            <a:endParaRPr lang="en-US" sz="14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517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0"/>
            <a:ext cx="27432000" cy="43088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97" y="451482"/>
            <a:ext cx="2521857" cy="762000"/>
          </a:xfrm>
          <a:prstGeom prst="rect">
            <a:avLst/>
          </a:prstGeom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9625"/>
            <a:ext cx="27345006" cy="40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226550" y="609600"/>
            <a:ext cx="8991600" cy="7078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Production Schedule</a:t>
            </a:r>
            <a:endParaRPr lang="en-US" sz="40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2743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goals				BIM				</a:t>
            </a:r>
            <a:r>
              <a:rPr lang="en-US" dirty="0" smtClean="0"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schedule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				site				packages				 renovation				 results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dobe Kaiti Std R" pitchFamily="18" charset="-128"/>
              <a:ea typeface="Adobe Kaiti Std R" pitchFamily="18" charset="-128"/>
              <a:cs typeface="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429000" y="1309625"/>
            <a:ext cx="0" cy="4024375"/>
          </a:xfrm>
          <a:prstGeom prst="line">
            <a:avLst/>
          </a:prstGeom>
          <a:ln w="76200" cmpd="sng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107828" y="1336397"/>
            <a:ext cx="0" cy="4024375"/>
          </a:xfrm>
          <a:prstGeom prst="line">
            <a:avLst/>
          </a:prstGeom>
          <a:ln w="76200" cmpd="sng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6916400" y="1344828"/>
            <a:ext cx="0" cy="4024375"/>
          </a:xfrm>
          <a:prstGeom prst="line">
            <a:avLst/>
          </a:prstGeom>
          <a:ln w="76200" cmpd="sng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0345400" y="1344828"/>
            <a:ext cx="0" cy="4024375"/>
          </a:xfrm>
          <a:prstGeom prst="line">
            <a:avLst/>
          </a:prstGeom>
          <a:ln w="76200" cmpd="sng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3774400" y="1346886"/>
            <a:ext cx="0" cy="4024375"/>
          </a:xfrm>
          <a:prstGeom prst="line">
            <a:avLst/>
          </a:prstGeom>
          <a:ln w="76200" cmpd="sng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52600" y="5943600"/>
            <a:ext cx="25592406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429000" y="5486400"/>
            <a:ext cx="0" cy="60960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111740" y="5486400"/>
            <a:ext cx="0" cy="60960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6916400" y="5486400"/>
            <a:ext cx="0" cy="60960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0345400" y="5486400"/>
            <a:ext cx="0" cy="60960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3774400" y="5486400"/>
            <a:ext cx="0" cy="60960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702060" y="6045200"/>
            <a:ext cx="1984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Proposal Presentation</a:t>
            </a:r>
            <a:endParaRPr lang="en-US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521960" y="6019800"/>
            <a:ext cx="1374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Winter</a:t>
            </a:r>
          </a:p>
          <a:p>
            <a:r>
              <a:rPr lang="en-US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 Break</a:t>
            </a:r>
            <a:endParaRPr lang="en-US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230600" y="6019800"/>
            <a:ext cx="1984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Progress Review 1</a:t>
            </a:r>
            <a:endParaRPr lang="en-US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659600" y="6019800"/>
            <a:ext cx="144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Progress Review 2</a:t>
            </a:r>
            <a:endParaRPr lang="en-US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088600" y="6019800"/>
            <a:ext cx="144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Progress Review 3</a:t>
            </a:r>
            <a:endParaRPr lang="en-US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362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0"/>
            <a:ext cx="27432000" cy="43088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97" y="451482"/>
            <a:ext cx="2521857" cy="762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226550" y="609600"/>
            <a:ext cx="8991600" cy="7078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Building Systems</a:t>
            </a:r>
            <a:endParaRPr lang="en-US" sz="40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8820" y="4725650"/>
            <a:ext cx="3810000" cy="5232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Construction</a:t>
            </a:r>
            <a:endParaRPr lang="en-US" sz="28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8820" y="1580421"/>
            <a:ext cx="4658498" cy="5232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Lighting/Electrical Systems</a:t>
            </a:r>
            <a:endParaRPr lang="en-US" sz="28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370040" y="4019135"/>
            <a:ext cx="3962400" cy="5232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Mechanical Systems</a:t>
            </a:r>
            <a:endParaRPr lang="en-US" sz="28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354800" y="1529328"/>
            <a:ext cx="3276600" cy="5232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Structural Systems</a:t>
            </a:r>
            <a:endParaRPr lang="en-US" sz="28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465881" y="2101222"/>
            <a:ext cx="723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Structural steel frame, typical classroom 28x30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W10 and W12 columns spliced at 3</a:t>
            </a:r>
            <a:r>
              <a:rPr lang="en-US" sz="1800" baseline="300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rd</a:t>
            </a:r>
            <a:r>
              <a:rPr lang="en-US" sz="18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 floor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W14 girders and W12 beams, W8 girders in corridors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Braced frames and reinforced masonry shear walls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Composite metal deck</a:t>
            </a:r>
            <a:endParaRPr lang="en-US" sz="18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62" y="4625725"/>
            <a:ext cx="790296" cy="7405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0077" y="1498848"/>
            <a:ext cx="745804" cy="68636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1159" y="4023399"/>
            <a:ext cx="523641" cy="5321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90020"/>
            <a:ext cx="565420" cy="50402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98820" y="2101222"/>
            <a:ext cx="7239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Public Spaces all </a:t>
            </a:r>
            <a:r>
              <a:rPr lang="en-US" sz="1800" dirty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on Building Management </a:t>
            </a:r>
            <a:r>
              <a:rPr lang="en-US" sz="18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System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Emergency fixtures will also serve as normal power and default to emergency when necessary.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277/480V Lighting Panels, 120/208V Electrical Panels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Interior building transformer and generator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On site High Voltage transformer; secondary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Overhead power lines supply building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66800" y="5248870"/>
            <a:ext cx="723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Multiple Prime with Construction Management </a:t>
            </a:r>
            <a:r>
              <a:rPr lang="en-US" sz="18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Agency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Proposed CM @ Risk w/ Design Assist Subs</a:t>
            </a:r>
            <a:endParaRPr lang="en-US" sz="18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Construction Budget: $18,00,000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15 Month </a:t>
            </a:r>
            <a:r>
              <a:rPr lang="en-US" sz="18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Schedule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Rammed Aggregate Piers</a:t>
            </a:r>
            <a:endParaRPr lang="en-US" sz="18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465881" y="4555520"/>
            <a:ext cx="723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Ground Source Heat Pump System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5 Dedicated Outdoor Air Units serving 5 zones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Outdoor air units take the majority of the sensible and latent loads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Ventilation and Terminal Unit split system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Heat Pumps range in size from 3/4 – 3 tons</a:t>
            </a:r>
          </a:p>
          <a:p>
            <a:r>
              <a:rPr lang="en-US" sz="1800" dirty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	</a:t>
            </a:r>
            <a:endParaRPr lang="en-US" sz="1800" dirty="0" smtClean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18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2743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goals				BIM				schedule				site				packages				 renovation				 </a:t>
            </a:r>
            <a:r>
              <a:rPr lang="en-US" dirty="0" smtClean="0"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results</a:t>
            </a:r>
            <a:endParaRPr lang="en-US" dirty="0">
              <a:latin typeface="Adobe Kaiti Std R" pitchFamily="18" charset="-128"/>
              <a:ea typeface="Adobe Kaiti Std R" pitchFamily="18" charset="-128"/>
              <a:cs typeface="Arial" pitchFamily="34" charset="0"/>
            </a:endParaRPr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2782" y="1640637"/>
            <a:ext cx="6082063" cy="387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04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0"/>
            <a:ext cx="27432000" cy="43088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97" y="451482"/>
            <a:ext cx="2521857" cy="762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926800" y="4149566"/>
            <a:ext cx="3505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Images taken from: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axislighting.com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daylighting.com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lightolier.com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ledalite.com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pinnacle-ltg.com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Lithonia.com</a:t>
            </a:r>
          </a:p>
          <a:p>
            <a:r>
              <a:rPr lang="en-US" sz="1800" dirty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acoustimac.com</a:t>
            </a:r>
            <a:endParaRPr lang="en-US" sz="1800" dirty="0" smtClean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</a:endParaRPr>
          </a:p>
          <a:p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2743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goals				BIM				schedule				site				packages				 renovation				 results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dobe Kaiti Std R" pitchFamily="18" charset="-128"/>
              <a:ea typeface="Adobe Kaiti Std R" pitchFamily="18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24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0"/>
            <a:ext cx="27432000" cy="43088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97" y="451482"/>
            <a:ext cx="2521857" cy="762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226550" y="609600"/>
            <a:ext cx="8991600" cy="7078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Master Plan</a:t>
            </a:r>
            <a:endParaRPr lang="en-US" sz="40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4300" y="1143000"/>
            <a:ext cx="8991600" cy="7078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Proposed Plan</a:t>
            </a:r>
            <a:endParaRPr lang="en-US" sz="40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364200" y="1143000"/>
            <a:ext cx="8991600" cy="7078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Our Plan</a:t>
            </a:r>
            <a:endParaRPr lang="en-US" sz="40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226550" y="1219200"/>
            <a:ext cx="8832850" cy="563231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Design Considerations</a:t>
            </a:r>
          </a:p>
          <a:p>
            <a:pPr algn="ctr"/>
            <a:endParaRPr lang="en-US" sz="4000" dirty="0" smtClean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Restricted </a:t>
            </a:r>
            <a:r>
              <a:rPr lang="en-US" sz="40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Site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Renovation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Traffic Flow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Parking Accessibility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Geothermal Boring Location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Constructability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Site Lighting and Light Trespass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631" y="1850886"/>
            <a:ext cx="6572250" cy="4697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Y:\AEI Team 1\Powerpoint Template\Pres 4\sit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75" y="1850886"/>
            <a:ext cx="6572250" cy="422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0" y="0"/>
            <a:ext cx="2743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goals				BIM				schedule				</a:t>
            </a:r>
            <a:r>
              <a:rPr lang="en-US" dirty="0" smtClean="0"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site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				packages				 renovation				 results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dobe Kaiti Std R" pitchFamily="18" charset="-128"/>
              <a:ea typeface="Adobe Kaiti Std R" pitchFamily="18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19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0"/>
            <a:ext cx="27432000" cy="43088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97" y="451482"/>
            <a:ext cx="2521857" cy="762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226550" y="609600"/>
            <a:ext cx="8991600" cy="7078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Enclosure</a:t>
            </a:r>
            <a:endParaRPr lang="en-US" sz="40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20200" y="2523976"/>
            <a:ext cx="8991600" cy="15696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create a functional barrier from exterior elements while maintaining aesthetic appeal &amp; interior comfort.</a:t>
            </a:r>
            <a:endParaRPr lang="en-US" sz="3200" u="sng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2743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goals				BIM				schedule				site				</a:t>
            </a:r>
            <a:r>
              <a:rPr lang="en-US" dirty="0" smtClean="0"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packages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				 renovation				 results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dobe Kaiti Std R" pitchFamily="18" charset="-128"/>
              <a:ea typeface="Adobe Kaiti Std R" pitchFamily="18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15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0"/>
            <a:ext cx="27432000" cy="43088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97" y="451482"/>
            <a:ext cx="2521857" cy="762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226550" y="609600"/>
            <a:ext cx="8991600" cy="7078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Enclosure</a:t>
            </a:r>
            <a:endParaRPr lang="en-US" sz="40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20200" y="2523976"/>
            <a:ext cx="8991600" cy="15696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create a functional barrier from exterior elements while maintaining aesthetic appeal &amp; interior comfort.</a:t>
            </a:r>
            <a:endParaRPr lang="en-US" sz="3200" u="sng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22" t="30458" r="19451" b="34771"/>
          <a:stretch/>
        </p:blipFill>
        <p:spPr>
          <a:xfrm>
            <a:off x="9104245" y="5406398"/>
            <a:ext cx="3149381" cy="12484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75" t="29914" r="22752" b="35043"/>
          <a:stretch/>
        </p:blipFill>
        <p:spPr>
          <a:xfrm>
            <a:off x="12208117" y="5412034"/>
            <a:ext cx="3011214" cy="12582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8" t="28331" r="21653" b="35835"/>
          <a:stretch/>
        </p:blipFill>
        <p:spPr>
          <a:xfrm>
            <a:off x="15171889" y="5389503"/>
            <a:ext cx="3121572" cy="12822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3400" y="1969978"/>
            <a:ext cx="556259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CONSTRUCTABILITY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Two concrete wythes separated by insulation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Lightweight = larger panel sizes, smaller structural frame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Less crane picks, faster installation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Local fabricator within 20 miles = fast deliveries, low delivery costs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$27 per SF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$1,102,300.00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354800" y="1204823"/>
            <a:ext cx="6019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WALL DESIGN GOALS</a:t>
            </a:r>
            <a:r>
              <a:rPr lang="en-US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/>
            </a:r>
            <a:br>
              <a:rPr lang="en-US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</a:br>
            <a:r>
              <a:rPr lang="en-US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To achieve our target U-value, while minimizing costs and optimizing energy efficiency and constructability.</a:t>
            </a:r>
            <a:br>
              <a:rPr lang="en-US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</a:br>
            <a:r>
              <a:rPr lang="en-US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/>
            </a:r>
            <a:br>
              <a:rPr lang="en-US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</a:br>
            <a:r>
              <a:rPr lang="en-US" b="1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WALL DESIGN CRITERIA</a:t>
            </a:r>
            <a:r>
              <a:rPr lang="en-US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/>
            </a:r>
            <a:br>
              <a:rPr lang="en-US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</a:br>
            <a:r>
              <a:rPr lang="en-US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ASHRAE 90.1 Required U-value = 0.069</a:t>
            </a:r>
            <a:br>
              <a:rPr lang="en-US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</a:br>
            <a:r>
              <a:rPr lang="en-US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ASHRAE 50% energy savings recommended U-value = </a:t>
            </a:r>
            <a:r>
              <a:rPr lang="en-US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0.037</a:t>
            </a:r>
          </a:p>
          <a:p>
            <a:endParaRPr lang="en-US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  <a:p>
            <a:r>
              <a:rPr lang="en-US" b="1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RESULTS</a:t>
            </a:r>
            <a:r>
              <a:rPr lang="en-US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/>
            </a:r>
            <a:br>
              <a:rPr lang="en-US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</a:br>
            <a:r>
              <a:rPr lang="en-US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OUR WALL: </a:t>
            </a:r>
            <a:r>
              <a:rPr lang="en-US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U-Value </a:t>
            </a:r>
            <a:r>
              <a:rPr lang="en-US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= 0.383</a:t>
            </a:r>
            <a:endParaRPr lang="en-US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19" name="Picture 18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0" y="3926612"/>
            <a:ext cx="2286000" cy="2866390"/>
          </a:xfrm>
          <a:prstGeom prst="rect">
            <a:avLst/>
          </a:prstGeom>
        </p:spPr>
      </p:pic>
      <p:pic>
        <p:nvPicPr>
          <p:cNvPr id="5124" name="Picture 4" descr="http://altusprecast.com/wp-content/uploads/2010/05/HighPerformanceInsulatedWal-300x327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2467188"/>
            <a:ext cx="2857500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>
            <a:off x="11133826" y="5832896"/>
            <a:ext cx="9057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0896600" y="6570452"/>
            <a:ext cx="1143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2039600" y="5832896"/>
            <a:ext cx="0" cy="7375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9533626" y="5992488"/>
            <a:ext cx="1066800" cy="5520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9991503" y="5543689"/>
            <a:ext cx="936417" cy="4737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9261896" y="5478539"/>
            <a:ext cx="0" cy="2760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317970" y="5754582"/>
            <a:ext cx="0" cy="2163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9261896" y="5970917"/>
            <a:ext cx="11504" cy="5736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276132" y="5741501"/>
            <a:ext cx="474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257303" y="5967366"/>
            <a:ext cx="718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9533626" y="5992488"/>
            <a:ext cx="11504" cy="5520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9246084" y="6532976"/>
            <a:ext cx="2934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9246084" y="5478539"/>
            <a:ext cx="4313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 flipV="1">
            <a:off x="9677400" y="5478539"/>
            <a:ext cx="314103" cy="651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10911512" y="5741501"/>
            <a:ext cx="157050" cy="2759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10577986" y="6415642"/>
            <a:ext cx="88384" cy="1379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 flipV="1">
            <a:off x="11054036" y="5731240"/>
            <a:ext cx="79790" cy="493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1133826" y="5780574"/>
            <a:ext cx="0" cy="597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10669074" y="6442357"/>
            <a:ext cx="258846" cy="1280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>
            <a:off x="14197609" y="5854728"/>
            <a:ext cx="9057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>
            <a:off x="13960383" y="6592284"/>
            <a:ext cx="1143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15103383" y="5854728"/>
            <a:ext cx="0" cy="7375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 flipV="1">
            <a:off x="12608913" y="6116813"/>
            <a:ext cx="1032856" cy="5042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 flipV="1">
            <a:off x="13055286" y="5565521"/>
            <a:ext cx="936417" cy="4737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12325679" y="5500371"/>
            <a:ext cx="0" cy="2760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12253626" y="5765789"/>
            <a:ext cx="0" cy="2163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12325679" y="5992749"/>
            <a:ext cx="11504" cy="5736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12235116" y="5753072"/>
            <a:ext cx="96457" cy="35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12237980" y="5989198"/>
            <a:ext cx="109225" cy="20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>
            <a:off x="12597409" y="6116813"/>
            <a:ext cx="11504" cy="4495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>
            <a:off x="12309867" y="6554808"/>
            <a:ext cx="2934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12309867" y="5500371"/>
            <a:ext cx="4313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 flipV="1">
            <a:off x="12741183" y="5500371"/>
            <a:ext cx="314103" cy="651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>
            <a:off x="13975295" y="5763333"/>
            <a:ext cx="157050" cy="2759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>
            <a:off x="13641769" y="6442357"/>
            <a:ext cx="71955" cy="1499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 flipV="1">
            <a:off x="14117819" y="5753072"/>
            <a:ext cx="79790" cy="493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14197609" y="5802406"/>
            <a:ext cx="0" cy="597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13716000" y="6442357"/>
            <a:ext cx="275703" cy="1499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>
            <a:off x="17229826" y="5883500"/>
            <a:ext cx="9057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H="1">
            <a:off x="16992600" y="6621056"/>
            <a:ext cx="1143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18135600" y="5883500"/>
            <a:ext cx="0" cy="7375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 flipV="1">
            <a:off x="15629626" y="6043092"/>
            <a:ext cx="1066800" cy="5520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 flipV="1">
            <a:off x="16087503" y="5594293"/>
            <a:ext cx="936417" cy="4737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>
            <a:off x="15635378" y="5532946"/>
            <a:ext cx="11504" cy="5101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>
            <a:off x="15629626" y="5529143"/>
            <a:ext cx="143774" cy="38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H="1" flipV="1">
            <a:off x="15773400" y="5529143"/>
            <a:ext cx="314103" cy="651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>
            <a:off x="17007512" y="5792105"/>
            <a:ext cx="157050" cy="2759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>
            <a:off x="16673986" y="6466246"/>
            <a:ext cx="88384" cy="1379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 flipV="1">
            <a:off x="17150036" y="5781844"/>
            <a:ext cx="79790" cy="493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17229826" y="5831178"/>
            <a:ext cx="0" cy="597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 flipV="1">
            <a:off x="16765074" y="6492961"/>
            <a:ext cx="258846" cy="1280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0" y="0"/>
            <a:ext cx="2743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goals				BIM				schedule				site				</a:t>
            </a:r>
            <a:r>
              <a:rPr lang="en-US" dirty="0" smtClean="0"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packages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				 renovation				 results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dobe Kaiti Std R" pitchFamily="18" charset="-128"/>
              <a:ea typeface="Adobe Kaiti Std R" pitchFamily="18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10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0"/>
            <a:ext cx="27432000" cy="43088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97" y="451482"/>
            <a:ext cx="2521857" cy="762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226550" y="609600"/>
            <a:ext cx="8991600" cy="7078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Enclosure</a:t>
            </a:r>
            <a:endParaRPr lang="en-US" sz="40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20200" y="2523976"/>
            <a:ext cx="8991600" cy="15696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create a functional barrier from exterior elements while maintaining aesthetic appeal &amp; interior comfort.</a:t>
            </a:r>
            <a:endParaRPr lang="en-US" sz="3200" u="sng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1" y="1560829"/>
            <a:ext cx="66675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FENESTRATION DESIGN GOALS</a:t>
            </a:r>
            <a:r>
              <a:rPr lang="en-US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/>
            </a:r>
            <a:br>
              <a:rPr lang="en-US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</a:br>
            <a:r>
              <a:rPr lang="en-US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To maximize the amount of natural daylight in the classroom spaces, while minimizing the cost of construction and optimizing energy savings.</a:t>
            </a:r>
            <a:br>
              <a:rPr lang="en-US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</a:br>
            <a:r>
              <a:rPr lang="en-US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/>
            </a:r>
            <a:br>
              <a:rPr lang="en-US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</a:br>
            <a:r>
              <a:rPr lang="en-US" b="1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FENESTRATION DESIGN CRITERIA</a:t>
            </a:r>
            <a:r>
              <a:rPr lang="en-US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/>
            </a:r>
            <a:br>
              <a:rPr lang="en-US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</a:br>
            <a:r>
              <a:rPr lang="en-US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ASHRAE 90.1 Requirements: U-Value = 0.55, SHGC = 0.4,</a:t>
            </a:r>
            <a:br>
              <a:rPr lang="en-US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</a:br>
            <a:r>
              <a:rPr lang="en-US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ASHRAE 50% Energy savings recommendation: U-value = 0.45, SHGC = 0.5, VT = </a:t>
            </a:r>
            <a:r>
              <a:rPr lang="en-US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0.63</a:t>
            </a:r>
          </a:p>
          <a:p>
            <a:r>
              <a:rPr lang="en-US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Window to Wall Ratio &lt; 40%</a:t>
            </a:r>
            <a:endParaRPr lang="en-US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592800" y="862880"/>
            <a:ext cx="799553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RESULTS</a:t>
            </a:r>
          </a:p>
          <a:p>
            <a:pPr algn="ctr"/>
            <a:r>
              <a:rPr lang="en-US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/>
            </a:r>
            <a:br>
              <a:rPr lang="en-US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</a:br>
            <a:r>
              <a:rPr lang="en-US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Our Window: U-Value = 0.54, SHGC = 0.4, VT = </a:t>
            </a:r>
            <a:r>
              <a:rPr lang="en-US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0.6</a:t>
            </a:r>
          </a:p>
          <a:p>
            <a:r>
              <a:rPr lang="en-US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en-US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        Window to Wall Ratio = 29.5%</a:t>
            </a:r>
          </a:p>
        </p:txBody>
      </p:sp>
      <p:pic>
        <p:nvPicPr>
          <p:cNvPr id="18" name="Picture 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0" y="2546507"/>
            <a:ext cx="3733800" cy="2888058"/>
          </a:xfrm>
          <a:prstGeom prst="rect">
            <a:avLst/>
          </a:prstGeom>
          <a:noFill/>
        </p:spPr>
      </p:pic>
      <p:pic>
        <p:nvPicPr>
          <p:cNvPr id="19" name="Picture 1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8600" y="2546507"/>
            <a:ext cx="3804539" cy="2865527"/>
          </a:xfrm>
          <a:prstGeom prst="rect">
            <a:avLst/>
          </a:prstGeom>
          <a:noFill/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22" t="30458" r="19451" b="34771"/>
          <a:stretch/>
        </p:blipFill>
        <p:spPr>
          <a:xfrm>
            <a:off x="9104245" y="5406398"/>
            <a:ext cx="3149381" cy="124845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75" t="29914" r="22752" b="35043"/>
          <a:stretch/>
        </p:blipFill>
        <p:spPr>
          <a:xfrm>
            <a:off x="12208117" y="5412034"/>
            <a:ext cx="3011214" cy="12582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8" t="28331" r="21653" b="35835"/>
          <a:stretch/>
        </p:blipFill>
        <p:spPr>
          <a:xfrm>
            <a:off x="15171889" y="5389503"/>
            <a:ext cx="3121572" cy="1282243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 flipH="1">
            <a:off x="11133826" y="5832896"/>
            <a:ext cx="9057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0896600" y="6570452"/>
            <a:ext cx="1143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2039600" y="5832896"/>
            <a:ext cx="0" cy="7375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9533626" y="5992488"/>
            <a:ext cx="1066800" cy="5520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9991503" y="5543689"/>
            <a:ext cx="936417" cy="4737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261896" y="5478539"/>
            <a:ext cx="0" cy="2760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9317970" y="5754582"/>
            <a:ext cx="0" cy="2163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9261896" y="5970917"/>
            <a:ext cx="11504" cy="5736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9276132" y="5741501"/>
            <a:ext cx="474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257303" y="5967366"/>
            <a:ext cx="718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9533626" y="5992488"/>
            <a:ext cx="11504" cy="5520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9246084" y="6532976"/>
            <a:ext cx="2934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9246084" y="5478539"/>
            <a:ext cx="4313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9677400" y="5478539"/>
            <a:ext cx="314103" cy="651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10911512" y="5741501"/>
            <a:ext cx="157050" cy="2759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10577986" y="6415642"/>
            <a:ext cx="88384" cy="1379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11054036" y="5731240"/>
            <a:ext cx="79790" cy="493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1133826" y="5780574"/>
            <a:ext cx="0" cy="597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10669074" y="6442357"/>
            <a:ext cx="258846" cy="1280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14197609" y="5854728"/>
            <a:ext cx="9057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13960383" y="6592284"/>
            <a:ext cx="1143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5103383" y="5854728"/>
            <a:ext cx="0" cy="7375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12608913" y="6116813"/>
            <a:ext cx="1032856" cy="5042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13055286" y="5565521"/>
            <a:ext cx="936417" cy="4737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2325679" y="5500371"/>
            <a:ext cx="0" cy="2760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2253626" y="5765789"/>
            <a:ext cx="0" cy="2163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12325679" y="5992749"/>
            <a:ext cx="11504" cy="5736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12235116" y="5753072"/>
            <a:ext cx="96457" cy="35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2237980" y="5989198"/>
            <a:ext cx="109225" cy="20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12597409" y="6116813"/>
            <a:ext cx="11504" cy="4495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12309867" y="6554808"/>
            <a:ext cx="2934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12309867" y="5500371"/>
            <a:ext cx="4313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12741183" y="5500371"/>
            <a:ext cx="314103" cy="651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13975295" y="5763333"/>
            <a:ext cx="157050" cy="2759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13641769" y="6442357"/>
            <a:ext cx="71955" cy="1499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 flipV="1">
            <a:off x="14117819" y="5753072"/>
            <a:ext cx="79790" cy="493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4197609" y="5802406"/>
            <a:ext cx="0" cy="597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 flipV="1">
            <a:off x="13716000" y="6442357"/>
            <a:ext cx="275703" cy="1499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17229826" y="5883500"/>
            <a:ext cx="9057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16992600" y="6621056"/>
            <a:ext cx="1143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8135600" y="5883500"/>
            <a:ext cx="0" cy="7375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 flipV="1">
            <a:off x="15629626" y="6043092"/>
            <a:ext cx="1066800" cy="5520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 flipV="1">
            <a:off x="16087503" y="5594293"/>
            <a:ext cx="936417" cy="4737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15635378" y="5532946"/>
            <a:ext cx="11504" cy="5101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15629626" y="5529143"/>
            <a:ext cx="143774" cy="38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15773400" y="5529143"/>
            <a:ext cx="314103" cy="651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17007512" y="5792105"/>
            <a:ext cx="157050" cy="2759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16673986" y="6466246"/>
            <a:ext cx="88384" cy="1379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17150036" y="5781844"/>
            <a:ext cx="79790" cy="493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17229826" y="5831178"/>
            <a:ext cx="0" cy="597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16765074" y="6492961"/>
            <a:ext cx="258846" cy="1280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0" y="0"/>
            <a:ext cx="2743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goals				BIM				schedule				site				</a:t>
            </a:r>
            <a:r>
              <a:rPr lang="en-US" dirty="0" smtClean="0"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packages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				 renovation				 results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dobe Kaiti Std R" pitchFamily="18" charset="-128"/>
              <a:ea typeface="Adobe Kaiti Std R" pitchFamily="18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40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0"/>
            <a:ext cx="27432000" cy="43088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97" y="451482"/>
            <a:ext cx="2521857" cy="762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226550" y="609600"/>
            <a:ext cx="8991600" cy="7078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Enclosure</a:t>
            </a:r>
            <a:endParaRPr lang="en-US" sz="40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20200" y="2523976"/>
            <a:ext cx="8991600" cy="15696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  <a:cs typeface="Aparajita" pitchFamily="34" charset="0"/>
              </a:rPr>
              <a:t>create a functional barrier from exterior elements while maintaining aesthetic appeal &amp; interior comfort.</a:t>
            </a:r>
            <a:endParaRPr lang="en-US" sz="3200" u="sng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  <a:cs typeface="Aparajita" pitchFamily="34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00" y="838200"/>
            <a:ext cx="6858000" cy="3831337"/>
          </a:xfrm>
          <a:prstGeom prst="rect">
            <a:avLst/>
          </a:prstGeom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3575645" y="5182243"/>
            <a:ext cx="621030" cy="258445"/>
          </a:xfrm>
          <a:prstGeom prst="rect">
            <a:avLst/>
          </a:prstGeom>
          <a:solidFill>
            <a:schemeClr val="tx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b="1">
                <a:solidFill>
                  <a:srgbClr val="0070C0"/>
                </a:solidFill>
                <a:effectLst/>
                <a:latin typeface="Calibri"/>
                <a:ea typeface="Calibri"/>
                <a:cs typeface="Times New Roman"/>
              </a:rPr>
              <a:t>ZONE 4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23312755" y="4817753"/>
            <a:ext cx="621030" cy="258445"/>
          </a:xfrm>
          <a:prstGeom prst="rec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b="1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ZONE 1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4003000" y="4825373"/>
            <a:ext cx="621030" cy="258445"/>
          </a:xfrm>
          <a:prstGeom prst="rect">
            <a:avLst/>
          </a:prstGeom>
          <a:solidFill>
            <a:schemeClr val="tx1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b="1">
                <a:solidFill>
                  <a:srgbClr val="FFC000"/>
                </a:solidFill>
                <a:effectLst/>
                <a:latin typeface="Calibri"/>
                <a:ea typeface="Calibri"/>
                <a:cs typeface="Times New Roman"/>
              </a:rPr>
              <a:t>ZONE 2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24253825" y="5180338"/>
            <a:ext cx="621030" cy="258445"/>
          </a:xfrm>
          <a:prstGeom prst="rect">
            <a:avLst/>
          </a:prstGeom>
          <a:solidFill>
            <a:schemeClr val="tx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b="1">
                <a:solidFill>
                  <a:srgbClr val="FFFF00"/>
                </a:solidFill>
                <a:effectLst/>
                <a:latin typeface="Calibri"/>
                <a:ea typeface="Calibri"/>
                <a:cs typeface="Times New Roman"/>
              </a:rPr>
              <a:t>ZONE 5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24681180" y="4823468"/>
            <a:ext cx="621030" cy="258445"/>
          </a:xfrm>
          <a:prstGeom prst="rect">
            <a:avLst/>
          </a:prstGeom>
          <a:solidFill>
            <a:schemeClr val="tx1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b="1">
                <a:solidFill>
                  <a:srgbClr val="00B050"/>
                </a:solidFill>
                <a:effectLst/>
                <a:latin typeface="Calibri"/>
                <a:ea typeface="Calibri"/>
                <a:cs typeface="Times New Roman"/>
              </a:rPr>
              <a:t>ZONE 3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43000" y="1327525"/>
            <a:ext cx="6882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Light Shelf and Clerestory Layout</a:t>
            </a:r>
            <a:endParaRPr lang="en-US" sz="3200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7" y="1412826"/>
            <a:ext cx="8229600" cy="377388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42844" y="3148872"/>
            <a:ext cx="38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778802" y="3277483"/>
            <a:ext cx="38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371600" y="3847556"/>
            <a:ext cx="38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99956" y="4044075"/>
            <a:ext cx="38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198718" y="1298132"/>
            <a:ext cx="17998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Clerestory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73913" y="5303167"/>
            <a:ext cx="20271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Clerestory &amp; </a:t>
            </a:r>
            <a:r>
              <a:rPr lang="en-US" dirty="0" err="1" smtClean="0">
                <a:solidFill>
                  <a:schemeClr val="bg1"/>
                </a:solidFill>
              </a:rPr>
              <a:t>Lightshelf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181600" y="3810000"/>
            <a:ext cx="3048000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371600" y="3048001"/>
            <a:ext cx="0" cy="1426962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515100" y="3346396"/>
            <a:ext cx="38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59802" y="2308532"/>
            <a:ext cx="38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07548" y="4954595"/>
            <a:ext cx="1866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Curtain Walls</a:t>
            </a:r>
          </a:p>
          <a:p>
            <a:endParaRPr lang="en-US" dirty="0">
              <a:solidFill>
                <a:srgbClr val="FF00FF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3886200" y="1729019"/>
            <a:ext cx="990600" cy="709381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4584357" y="3847557"/>
            <a:ext cx="978243" cy="110703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1371600" y="3579760"/>
            <a:ext cx="2514600" cy="1374835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7324572" y="4401076"/>
            <a:ext cx="0" cy="984405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068043" y="5291805"/>
            <a:ext cx="20271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Lightshelf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1991059" y="4062999"/>
            <a:ext cx="1359243" cy="1276317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 flipV="1">
            <a:off x="1250631" y="4474963"/>
            <a:ext cx="485303" cy="86435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0" y="0"/>
            <a:ext cx="2743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goals				BIM				schedule				site				</a:t>
            </a:r>
            <a:r>
              <a:rPr lang="en-US" dirty="0" smtClean="0"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packages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				 renovation				 results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dobe Kaiti Std R" pitchFamily="18" charset="-128"/>
              <a:ea typeface="Adobe Kaiti Std R" pitchFamily="18" charset="-128"/>
              <a:cs typeface="Arial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22" t="30458" r="19451" b="34771"/>
          <a:stretch/>
        </p:blipFill>
        <p:spPr>
          <a:xfrm>
            <a:off x="9104245" y="5406398"/>
            <a:ext cx="3149381" cy="124845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75" t="29914" r="22752" b="35043"/>
          <a:stretch/>
        </p:blipFill>
        <p:spPr>
          <a:xfrm>
            <a:off x="12208117" y="5412034"/>
            <a:ext cx="3011214" cy="125820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8" t="28331" r="21653" b="35835"/>
          <a:stretch/>
        </p:blipFill>
        <p:spPr>
          <a:xfrm>
            <a:off x="15171889" y="5389503"/>
            <a:ext cx="3121572" cy="1282243"/>
          </a:xfrm>
          <a:prstGeom prst="rect">
            <a:avLst/>
          </a:prstGeom>
        </p:spPr>
      </p:pic>
      <p:cxnSp>
        <p:nvCxnSpPr>
          <p:cNvPr id="47" name="Straight Connector 46"/>
          <p:cNvCxnSpPr/>
          <p:nvPr/>
        </p:nvCxnSpPr>
        <p:spPr>
          <a:xfrm flipH="1">
            <a:off x="11133826" y="5832896"/>
            <a:ext cx="9057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10896600" y="6570452"/>
            <a:ext cx="1143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2039600" y="5832896"/>
            <a:ext cx="0" cy="7375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9533626" y="5992488"/>
            <a:ext cx="1066800" cy="5520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9991503" y="5543689"/>
            <a:ext cx="936417" cy="4737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9261896" y="5478539"/>
            <a:ext cx="0" cy="2760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9317970" y="5754582"/>
            <a:ext cx="0" cy="2163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9261896" y="5970917"/>
            <a:ext cx="11504" cy="5736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9276132" y="5741501"/>
            <a:ext cx="474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9257303" y="5967366"/>
            <a:ext cx="718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9533626" y="5992488"/>
            <a:ext cx="11504" cy="5520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9246084" y="6532976"/>
            <a:ext cx="2934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9246084" y="5478539"/>
            <a:ext cx="4313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 flipV="1">
            <a:off x="9677400" y="5478539"/>
            <a:ext cx="314103" cy="651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10911512" y="5741501"/>
            <a:ext cx="157050" cy="2759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10577986" y="6415642"/>
            <a:ext cx="88384" cy="1379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11054036" y="5731240"/>
            <a:ext cx="79790" cy="493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1133826" y="5780574"/>
            <a:ext cx="0" cy="597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10669074" y="6442357"/>
            <a:ext cx="258846" cy="1280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14197609" y="5854728"/>
            <a:ext cx="9057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13960383" y="6592284"/>
            <a:ext cx="1143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5103383" y="5854728"/>
            <a:ext cx="0" cy="7375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12608913" y="6116813"/>
            <a:ext cx="1032856" cy="5042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13055286" y="5565521"/>
            <a:ext cx="936417" cy="4737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12325679" y="5500371"/>
            <a:ext cx="0" cy="2760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2253626" y="5765789"/>
            <a:ext cx="0" cy="2163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12325679" y="5992749"/>
            <a:ext cx="11504" cy="5736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12235116" y="5753072"/>
            <a:ext cx="96457" cy="35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12237980" y="5989198"/>
            <a:ext cx="109225" cy="20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12597409" y="6116813"/>
            <a:ext cx="11504" cy="4495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12309867" y="6554808"/>
            <a:ext cx="2934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>
            <a:off x="12309867" y="5500371"/>
            <a:ext cx="4313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12741183" y="5500371"/>
            <a:ext cx="314103" cy="651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13975295" y="5763333"/>
            <a:ext cx="157050" cy="2759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13641769" y="6442357"/>
            <a:ext cx="71955" cy="1499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14117819" y="5753072"/>
            <a:ext cx="79790" cy="493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14197609" y="5802406"/>
            <a:ext cx="0" cy="597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 flipV="1">
            <a:off x="13716000" y="6442357"/>
            <a:ext cx="275703" cy="1499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17229826" y="5883500"/>
            <a:ext cx="9057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>
            <a:off x="16992600" y="6621056"/>
            <a:ext cx="1143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18135600" y="5883500"/>
            <a:ext cx="0" cy="7375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15629626" y="6043092"/>
            <a:ext cx="1066800" cy="5520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 flipV="1">
            <a:off x="16087503" y="5594293"/>
            <a:ext cx="936417" cy="4737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>
            <a:off x="15635378" y="5532946"/>
            <a:ext cx="11504" cy="5101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>
            <a:off x="15629626" y="5529143"/>
            <a:ext cx="143774" cy="38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 flipV="1">
            <a:off x="15773400" y="5529143"/>
            <a:ext cx="314103" cy="651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>
            <a:off x="17007512" y="5792105"/>
            <a:ext cx="157050" cy="2759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>
            <a:off x="16673986" y="6466246"/>
            <a:ext cx="88384" cy="1379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 flipV="1">
            <a:off x="17150036" y="5781844"/>
            <a:ext cx="79790" cy="493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17229826" y="5831178"/>
            <a:ext cx="0" cy="597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16765074" y="6492961"/>
            <a:ext cx="258846" cy="1280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26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7036</TotalTime>
  <Words>1983</Words>
  <Application>Microsoft Office PowerPoint</Application>
  <PresentationFormat>Custom</PresentationFormat>
  <Paragraphs>631</Paragraphs>
  <Slides>41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Penn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Coppin State University</dc:title>
  <dc:creator>Corie Ambler</dc:creator>
  <cp:lastModifiedBy>Jenna M Dumke</cp:lastModifiedBy>
  <cp:revision>427</cp:revision>
  <dcterms:created xsi:type="dcterms:W3CDTF">2006-11-29T18:17:25Z</dcterms:created>
  <dcterms:modified xsi:type="dcterms:W3CDTF">2012-11-12T21:36:46Z</dcterms:modified>
</cp:coreProperties>
</file>